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5"/>
  </p:notesMasterIdLst>
  <p:handoutMasterIdLst>
    <p:handoutMasterId r:id="rId26"/>
  </p:handoutMasterIdLst>
  <p:sldIdLst>
    <p:sldId id="301" r:id="rId3"/>
    <p:sldId id="263" r:id="rId4"/>
    <p:sldId id="265" r:id="rId5"/>
    <p:sldId id="260" r:id="rId6"/>
    <p:sldId id="282" r:id="rId7"/>
    <p:sldId id="284" r:id="rId8"/>
    <p:sldId id="289" r:id="rId9"/>
    <p:sldId id="274" r:id="rId10"/>
    <p:sldId id="299" r:id="rId11"/>
    <p:sldId id="300" r:id="rId12"/>
    <p:sldId id="287" r:id="rId13"/>
    <p:sldId id="290" r:id="rId14"/>
    <p:sldId id="291" r:id="rId15"/>
    <p:sldId id="276" r:id="rId16"/>
    <p:sldId id="292" r:id="rId17"/>
    <p:sldId id="277" r:id="rId18"/>
    <p:sldId id="294" r:id="rId19"/>
    <p:sldId id="295" r:id="rId20"/>
    <p:sldId id="279" r:id="rId21"/>
    <p:sldId id="280" r:id="rId22"/>
    <p:sldId id="296" r:id="rId23"/>
    <p:sldId id="264" r:id="rId24"/>
  </p:sldIdLst>
  <p:sldSz cx="9144000" cy="6858000" type="screen4x3"/>
  <p:notesSz cx="7010400" cy="9236075"/>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A"/>
    <a:srgbClr val="000000"/>
    <a:srgbClr val="FFFF66"/>
    <a:srgbClr val="BC0000"/>
    <a:srgbClr val="00386B"/>
    <a:srgbClr val="66E937"/>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2" autoAdjust="0"/>
    <p:restoredTop sz="88825" autoAdjust="0"/>
  </p:normalViewPr>
  <p:slideViewPr>
    <p:cSldViewPr snapToGrid="0">
      <p:cViewPr>
        <p:scale>
          <a:sx n="48" d="100"/>
          <a:sy n="48" d="100"/>
        </p:scale>
        <p:origin x="-2082" y="-456"/>
      </p:cViewPr>
      <p:guideLst>
        <p:guide orient="horz" pos="2160"/>
        <p:guide pos="2880"/>
      </p:guideLst>
    </p:cSldViewPr>
  </p:slideViewPr>
  <p:notesTextViewPr>
    <p:cViewPr>
      <p:scale>
        <a:sx n="100" d="100"/>
        <a:sy n="100" d="100"/>
      </p:scale>
      <p:origin x="0" y="0"/>
    </p:cViewPr>
  </p:notesTextViewPr>
  <p:notesViewPr>
    <p:cSldViewPr snapToGrid="0">
      <p:cViewPr varScale="1">
        <p:scale>
          <a:sx n="55" d="100"/>
          <a:sy n="55" d="100"/>
        </p:scale>
        <p:origin x="-2880" y="-102"/>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8263" y="77788"/>
            <a:ext cx="3105150" cy="469900"/>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defTabSz="946027">
              <a:defRPr sz="1200">
                <a:cs typeface="+mn-cs"/>
              </a:defRPr>
            </a:lvl1pPr>
          </a:lstStyle>
          <a:p>
            <a:pPr>
              <a:defRPr/>
            </a:pPr>
            <a:r>
              <a:rPr lang="en-US"/>
              <a:t>Presentation Name</a:t>
            </a:r>
          </a:p>
        </p:txBody>
      </p:sp>
      <p:sp>
        <p:nvSpPr>
          <p:cNvPr id="3080" name="Rectangle 8"/>
          <p:cNvSpPr>
            <a:spLocks noGrp="1" noChangeArrowheads="1"/>
          </p:cNvSpPr>
          <p:nvPr>
            <p:ph type="dt" sz="quarter" idx="1"/>
          </p:nvPr>
        </p:nvSpPr>
        <p:spPr bwMode="auto">
          <a:xfrm>
            <a:off x="3843338" y="77788"/>
            <a:ext cx="3105150" cy="658812"/>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algn="r" defTabSz="946027">
              <a:defRPr sz="1200">
                <a:cs typeface="+mn-cs"/>
              </a:defRPr>
            </a:lvl1pPr>
          </a:lstStyle>
          <a:p>
            <a:pPr>
              <a:defRPr/>
            </a:pPr>
            <a:r>
              <a:rPr lang="en-US"/>
              <a:t>Course Name</a:t>
            </a:r>
            <a:endParaRPr lang="en-US" baseline="30000"/>
          </a:p>
          <a:p>
            <a:pPr>
              <a:defRPr/>
            </a:pPr>
            <a:r>
              <a:rPr lang="en-US"/>
              <a:t>Unit # – Lesson #.# – Lesson Name</a:t>
            </a:r>
          </a:p>
        </p:txBody>
      </p:sp>
      <p:sp>
        <p:nvSpPr>
          <p:cNvPr id="3081" name="Rectangle 9"/>
          <p:cNvSpPr>
            <a:spLocks noGrp="1" noChangeArrowheads="1"/>
          </p:cNvSpPr>
          <p:nvPr>
            <p:ph type="ftr" sz="quarter" idx="2"/>
          </p:nvPr>
        </p:nvSpPr>
        <p:spPr bwMode="auto">
          <a:xfrm>
            <a:off x="79375" y="8670925"/>
            <a:ext cx="3106738" cy="469900"/>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defTabSz="946027" eaLnBrk="0" hangingPunct="0">
              <a:defRPr sz="1200">
                <a:cs typeface="Arial" charset="0"/>
              </a:defRPr>
            </a:lvl1pPr>
          </a:lstStyle>
          <a:p>
            <a:pPr>
              <a:defRPr/>
            </a:pPr>
            <a:r>
              <a:rPr lang="en-US" dirty="0"/>
              <a:t>© 2011 Project Lead The Way, </a:t>
            </a:r>
            <a:r>
              <a:rPr lang="en-US" dirty="0" err="1"/>
              <a:t>Inc</a:t>
            </a:r>
            <a:endParaRPr lang="en-US" dirty="0"/>
          </a:p>
        </p:txBody>
      </p:sp>
      <p:sp>
        <p:nvSpPr>
          <p:cNvPr id="3082" name="Rectangle 10"/>
          <p:cNvSpPr>
            <a:spLocks noGrp="1" noChangeArrowheads="1"/>
          </p:cNvSpPr>
          <p:nvPr>
            <p:ph type="sldNum" sz="quarter" idx="3"/>
          </p:nvPr>
        </p:nvSpPr>
        <p:spPr bwMode="auto">
          <a:xfrm>
            <a:off x="3894138" y="8766175"/>
            <a:ext cx="3106737" cy="469900"/>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algn="r" defTabSz="946027">
              <a:defRPr sz="1200">
                <a:cs typeface="+mn-cs"/>
              </a:defRPr>
            </a:lvl1pPr>
          </a:lstStyle>
          <a:p>
            <a:pPr>
              <a:defRPr/>
            </a:pPr>
            <a:fld id="{9E08709E-F667-499F-81D5-47C02A89360B}" type="slidenum">
              <a:rPr lang="en-US"/>
              <a:pPr>
                <a:defRPr/>
              </a:pPr>
              <a:t>‹#›</a:t>
            </a:fld>
            <a:endParaRPr lang="en-US" dirty="0"/>
          </a:p>
        </p:txBody>
      </p:sp>
    </p:spTree>
    <p:extLst>
      <p:ext uri="{BB962C8B-B14F-4D97-AF65-F5344CB8AC3E}">
        <p14:creationId xmlns:p14="http://schemas.microsoft.com/office/powerpoint/2010/main" xmlns="" val="598858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7"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 name="Rectangle 7"/>
          <p:cNvSpPr>
            <a:spLocks noGrp="1" noChangeArrowheads="1"/>
          </p:cNvSpPr>
          <p:nvPr>
            <p:ph type="hdr" sz="quarter"/>
          </p:nvPr>
        </p:nvSpPr>
        <p:spPr bwMode="auto">
          <a:xfrm>
            <a:off x="68263" y="77788"/>
            <a:ext cx="3105150" cy="469900"/>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defTabSz="946027">
              <a:defRPr sz="1200">
                <a:cs typeface="+mn-cs"/>
              </a:defRPr>
            </a:lvl1pPr>
          </a:lstStyle>
          <a:p>
            <a:pPr>
              <a:defRPr/>
            </a:pPr>
            <a:r>
              <a:rPr lang="en-US"/>
              <a:t>Presentation Name</a:t>
            </a:r>
          </a:p>
        </p:txBody>
      </p:sp>
      <p:sp>
        <p:nvSpPr>
          <p:cNvPr id="10" name="Rectangle 8"/>
          <p:cNvSpPr>
            <a:spLocks noGrp="1" noChangeArrowheads="1"/>
          </p:cNvSpPr>
          <p:nvPr>
            <p:ph type="dt" sz="quarter" idx="1"/>
          </p:nvPr>
        </p:nvSpPr>
        <p:spPr bwMode="auto">
          <a:xfrm>
            <a:off x="3843338" y="77788"/>
            <a:ext cx="3105150" cy="658812"/>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algn="r" defTabSz="946027">
              <a:defRPr sz="1200">
                <a:cs typeface="+mn-cs"/>
              </a:defRPr>
            </a:lvl1pPr>
          </a:lstStyle>
          <a:p>
            <a:pPr>
              <a:defRPr/>
            </a:pPr>
            <a:r>
              <a:rPr lang="en-US"/>
              <a:t>Course Name</a:t>
            </a:r>
            <a:endParaRPr lang="en-US" baseline="30000"/>
          </a:p>
          <a:p>
            <a:pPr>
              <a:defRPr/>
            </a:pPr>
            <a:r>
              <a:rPr lang="en-US"/>
              <a:t>Unit # – Lesson #.# – Lesson Name</a:t>
            </a:r>
          </a:p>
        </p:txBody>
      </p:sp>
      <p:sp>
        <p:nvSpPr>
          <p:cNvPr id="11" name="Rectangle 9"/>
          <p:cNvSpPr>
            <a:spLocks noGrp="1" noChangeArrowheads="1"/>
          </p:cNvSpPr>
          <p:nvPr>
            <p:ph type="ftr" sz="quarter" idx="4"/>
          </p:nvPr>
        </p:nvSpPr>
        <p:spPr bwMode="auto">
          <a:xfrm>
            <a:off x="79375" y="8670925"/>
            <a:ext cx="3106738" cy="469900"/>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defTabSz="946027" eaLnBrk="0" hangingPunct="0">
              <a:defRPr sz="1200">
                <a:cs typeface="Arial" charset="0"/>
              </a:defRPr>
            </a:lvl1pPr>
          </a:lstStyle>
          <a:p>
            <a:pPr>
              <a:defRPr/>
            </a:pPr>
            <a:r>
              <a:rPr lang="en-US" dirty="0" smtClean="0"/>
              <a:t>© 2011 Project Lead The Way, </a:t>
            </a:r>
            <a:r>
              <a:rPr lang="en-US" dirty="0" err="1" smtClean="0"/>
              <a:t>Inc</a:t>
            </a:r>
            <a:endParaRPr lang="en-US" dirty="0"/>
          </a:p>
        </p:txBody>
      </p:sp>
      <p:sp>
        <p:nvSpPr>
          <p:cNvPr id="12" name="Rectangle 10"/>
          <p:cNvSpPr>
            <a:spLocks noGrp="1" noChangeArrowheads="1"/>
          </p:cNvSpPr>
          <p:nvPr>
            <p:ph type="sldNum" sz="quarter" idx="5"/>
          </p:nvPr>
        </p:nvSpPr>
        <p:spPr bwMode="auto">
          <a:xfrm>
            <a:off x="3894138" y="8766175"/>
            <a:ext cx="3106737" cy="469900"/>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algn="r" defTabSz="946027">
              <a:defRPr sz="1200">
                <a:cs typeface="+mn-cs"/>
              </a:defRPr>
            </a:lvl1pPr>
          </a:lstStyle>
          <a:p>
            <a:pPr>
              <a:defRPr/>
            </a:pPr>
            <a:fld id="{801B3D87-3F42-42CE-A6EA-40991EDB6024}" type="slidenum">
              <a:rPr lang="en-US"/>
              <a:pPr>
                <a:defRPr/>
              </a:pPr>
              <a:t>‹#›</a:t>
            </a:fld>
            <a:endParaRPr lang="en-US" dirty="0"/>
          </a:p>
        </p:txBody>
      </p:sp>
    </p:spTree>
    <p:extLst>
      <p:ext uri="{BB962C8B-B14F-4D97-AF65-F5344CB8AC3E}">
        <p14:creationId xmlns:p14="http://schemas.microsoft.com/office/powerpoint/2010/main" xmlns="" val="2078760493"/>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xfrm>
            <a:off x="0" y="0"/>
            <a:ext cx="3038475" cy="4619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Design Process Overview</a:t>
            </a:r>
          </a:p>
        </p:txBody>
      </p:sp>
      <p:sp>
        <p:nvSpPr>
          <p:cNvPr id="27651" name="Rectangle 10"/>
          <p:cNvSpPr>
            <a:spLocks noGrp="1" noChangeArrowheads="1"/>
          </p:cNvSpPr>
          <p:nvPr>
            <p:ph type="dt" sz="quarter" idx="1"/>
          </p:nvPr>
        </p:nvSpPr>
        <p:spPr>
          <a:xfrm>
            <a:off x="3816350" y="0"/>
            <a:ext cx="3038475" cy="4619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Introduction to Engineering Design</a:t>
            </a:r>
            <a:r>
              <a:rPr lang="en-US" baseline="30000" dirty="0" smtClean="0"/>
              <a:t>TM</a:t>
            </a:r>
          </a:p>
          <a:p>
            <a:pPr eaLnBrk="1" hangingPunct="1">
              <a:defRPr/>
            </a:pPr>
            <a:r>
              <a:rPr lang="en-US" dirty="0" smtClean="0"/>
              <a:t>Unit 1 – Lesson 1.1 –  Introduction to Design Process</a:t>
            </a:r>
          </a:p>
        </p:txBody>
      </p:sp>
      <p:sp>
        <p:nvSpPr>
          <p:cNvPr id="26628" name="Rectangle 11"/>
          <p:cNvSpPr>
            <a:spLocks noGrp="1" noChangeArrowheads="1"/>
          </p:cNvSpPr>
          <p:nvPr>
            <p:ph type="ftr" sz="quarter" idx="4"/>
          </p:nvPr>
        </p:nvSpPr>
        <p:spPr>
          <a:xfrm>
            <a:off x="0" y="8772525"/>
            <a:ext cx="3038475" cy="4619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eaLnBrk="0" hangingPunct="0">
              <a:defRPr>
                <a:solidFill>
                  <a:schemeClr val="tx1"/>
                </a:solidFill>
                <a:latin typeface="Arial" charset="0"/>
                <a:cs typeface="Arial" charset="0"/>
              </a:defRPr>
            </a:lvl1pPr>
            <a:lvl2pPr marL="742950" indent="-285750" defTabSz="944563" eaLnBrk="0" hangingPunct="0">
              <a:defRPr>
                <a:solidFill>
                  <a:schemeClr val="tx1"/>
                </a:solidFill>
                <a:latin typeface="Arial" charset="0"/>
                <a:cs typeface="Arial" charset="0"/>
              </a:defRPr>
            </a:lvl2pPr>
            <a:lvl3pPr marL="1143000" indent="-228600" defTabSz="944563" eaLnBrk="0" hangingPunct="0">
              <a:defRPr>
                <a:solidFill>
                  <a:schemeClr val="tx1"/>
                </a:solidFill>
                <a:latin typeface="Arial" charset="0"/>
                <a:cs typeface="Arial" charset="0"/>
              </a:defRPr>
            </a:lvl3pPr>
            <a:lvl4pPr marL="1600200" indent="-228600" defTabSz="944563" eaLnBrk="0" hangingPunct="0">
              <a:defRPr>
                <a:solidFill>
                  <a:schemeClr val="tx1"/>
                </a:solidFill>
                <a:latin typeface="Arial" charset="0"/>
                <a:cs typeface="Arial" charset="0"/>
              </a:defRPr>
            </a:lvl4pPr>
            <a:lvl5pPr marL="2057400" indent="-228600" defTabSz="944563" eaLnBrk="0" hangingPunct="0">
              <a:defRPr>
                <a:solidFill>
                  <a:schemeClr val="tx1"/>
                </a:solidFill>
                <a:latin typeface="Arial" charset="0"/>
                <a:cs typeface="Arial" charset="0"/>
              </a:defRPr>
            </a:lvl5pPr>
            <a:lvl6pPr marL="2514600" indent="-228600" defTabSz="944563" eaLnBrk="0" fontAlgn="base" hangingPunct="0">
              <a:spcBef>
                <a:spcPct val="0"/>
              </a:spcBef>
              <a:spcAft>
                <a:spcPct val="0"/>
              </a:spcAft>
              <a:defRPr>
                <a:solidFill>
                  <a:schemeClr val="tx1"/>
                </a:solidFill>
                <a:latin typeface="Arial" charset="0"/>
                <a:cs typeface="Arial" charset="0"/>
              </a:defRPr>
            </a:lvl6pPr>
            <a:lvl7pPr marL="2971800" indent="-228600" defTabSz="944563" eaLnBrk="0" fontAlgn="base" hangingPunct="0">
              <a:spcBef>
                <a:spcPct val="0"/>
              </a:spcBef>
              <a:spcAft>
                <a:spcPct val="0"/>
              </a:spcAft>
              <a:defRPr>
                <a:solidFill>
                  <a:schemeClr val="tx1"/>
                </a:solidFill>
                <a:latin typeface="Arial" charset="0"/>
                <a:cs typeface="Arial" charset="0"/>
              </a:defRPr>
            </a:lvl7pPr>
            <a:lvl8pPr marL="3429000" indent="-228600" defTabSz="944563" eaLnBrk="0" fontAlgn="base" hangingPunct="0">
              <a:spcBef>
                <a:spcPct val="0"/>
              </a:spcBef>
              <a:spcAft>
                <a:spcPct val="0"/>
              </a:spcAft>
              <a:defRPr>
                <a:solidFill>
                  <a:schemeClr val="tx1"/>
                </a:solidFill>
                <a:latin typeface="Arial" charset="0"/>
                <a:cs typeface="Arial" charset="0"/>
              </a:defRPr>
            </a:lvl8pPr>
            <a:lvl9pPr marL="3886200" indent="-228600" defTabSz="944563" eaLnBrk="0" fontAlgn="base" hangingPunct="0">
              <a:spcBef>
                <a:spcPct val="0"/>
              </a:spcBef>
              <a:spcAft>
                <a:spcPct val="0"/>
              </a:spcAft>
              <a:defRPr>
                <a:solidFill>
                  <a:schemeClr val="tx1"/>
                </a:solidFill>
                <a:latin typeface="Arial" charset="0"/>
                <a:cs typeface="Arial" charset="0"/>
              </a:defRPr>
            </a:lvl9pPr>
          </a:lstStyle>
          <a:p>
            <a:r>
              <a:rPr lang="en-US" smtClean="0"/>
              <a:t>Project Lead The Way, Inc.</a:t>
            </a:r>
            <a:endParaRPr lang="en-US" baseline="30000" smtClean="0"/>
          </a:p>
          <a:p>
            <a:r>
              <a:rPr lang="en-US" smtClean="0"/>
              <a:t>Copyright 2007</a:t>
            </a:r>
          </a:p>
        </p:txBody>
      </p:sp>
      <p:sp>
        <p:nvSpPr>
          <p:cNvPr id="27653" name="Rectangle 12"/>
          <p:cNvSpPr>
            <a:spLocks noGrp="1" noChangeArrowheads="1"/>
          </p:cNvSpPr>
          <p:nvPr>
            <p:ph type="sldNum" sz="quarter" idx="5"/>
          </p:nvPr>
        </p:nvSpPr>
        <p:spPr>
          <a:xfrm>
            <a:off x="3970338" y="8772525"/>
            <a:ext cx="3038475" cy="4619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fld id="{101CC5B9-E5CA-4A1C-93F2-F3DEECF22C8B}" type="slidenum">
              <a:rPr lang="en-US" smtClean="0"/>
              <a:pPr eaLnBrk="1" hangingPunct="1">
                <a:defRPr/>
              </a:pPr>
              <a:t>2</a:t>
            </a:fld>
            <a:endParaRPr lang="en-US" smtClean="0"/>
          </a:p>
        </p:txBody>
      </p:sp>
      <p:sp>
        <p:nvSpPr>
          <p:cNvPr id="26630" name="Rectangle 2"/>
          <p:cNvSpPr>
            <a:spLocks noGrp="1" noRot="1" noChangeAspect="1" noChangeArrowheads="1" noTextEdit="1"/>
          </p:cNvSpPr>
          <p:nvPr>
            <p:ph type="sldImg"/>
          </p:nvPr>
        </p:nvSpPr>
        <p:spPr>
          <a:ln/>
        </p:spPr>
      </p:sp>
      <p:sp>
        <p:nvSpPr>
          <p:cNvPr id="266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Talk to students about how they use design every day. The process for getting ready for school is one example.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xfrm>
            <a:off x="0" y="0"/>
            <a:ext cx="3038475" cy="4619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Design Process Overview</a:t>
            </a:r>
          </a:p>
        </p:txBody>
      </p:sp>
      <p:sp>
        <p:nvSpPr>
          <p:cNvPr id="28675" name="Rectangle 10"/>
          <p:cNvSpPr>
            <a:spLocks noGrp="1" noChangeArrowheads="1"/>
          </p:cNvSpPr>
          <p:nvPr>
            <p:ph type="dt" sz="quarter" idx="1"/>
          </p:nvPr>
        </p:nvSpPr>
        <p:spPr>
          <a:xfrm>
            <a:off x="3816350" y="0"/>
            <a:ext cx="3038475" cy="4619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Introduction to Engineering Design</a:t>
            </a:r>
            <a:r>
              <a:rPr lang="en-US" baseline="30000" dirty="0" smtClean="0"/>
              <a:t>TM</a:t>
            </a:r>
          </a:p>
          <a:p>
            <a:pPr eaLnBrk="1" hangingPunct="1">
              <a:defRPr/>
            </a:pPr>
            <a:r>
              <a:rPr lang="en-US" dirty="0" smtClean="0"/>
              <a:t>Unit 1 – Lesson 1.1 –  Introduction to Design Process</a:t>
            </a:r>
          </a:p>
        </p:txBody>
      </p:sp>
      <p:sp>
        <p:nvSpPr>
          <p:cNvPr id="27652" name="Rectangle 11"/>
          <p:cNvSpPr>
            <a:spLocks noGrp="1" noChangeArrowheads="1"/>
          </p:cNvSpPr>
          <p:nvPr>
            <p:ph type="ftr" sz="quarter" idx="4"/>
          </p:nvPr>
        </p:nvSpPr>
        <p:spPr>
          <a:xfrm>
            <a:off x="0" y="8772525"/>
            <a:ext cx="3038475" cy="4619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eaLnBrk="0" hangingPunct="0">
              <a:defRPr>
                <a:solidFill>
                  <a:schemeClr val="tx1"/>
                </a:solidFill>
                <a:latin typeface="Arial" charset="0"/>
                <a:cs typeface="Arial" charset="0"/>
              </a:defRPr>
            </a:lvl1pPr>
            <a:lvl2pPr marL="742950" indent="-285750" defTabSz="944563" eaLnBrk="0" hangingPunct="0">
              <a:defRPr>
                <a:solidFill>
                  <a:schemeClr val="tx1"/>
                </a:solidFill>
                <a:latin typeface="Arial" charset="0"/>
                <a:cs typeface="Arial" charset="0"/>
              </a:defRPr>
            </a:lvl2pPr>
            <a:lvl3pPr marL="1143000" indent="-228600" defTabSz="944563" eaLnBrk="0" hangingPunct="0">
              <a:defRPr>
                <a:solidFill>
                  <a:schemeClr val="tx1"/>
                </a:solidFill>
                <a:latin typeface="Arial" charset="0"/>
                <a:cs typeface="Arial" charset="0"/>
              </a:defRPr>
            </a:lvl3pPr>
            <a:lvl4pPr marL="1600200" indent="-228600" defTabSz="944563" eaLnBrk="0" hangingPunct="0">
              <a:defRPr>
                <a:solidFill>
                  <a:schemeClr val="tx1"/>
                </a:solidFill>
                <a:latin typeface="Arial" charset="0"/>
                <a:cs typeface="Arial" charset="0"/>
              </a:defRPr>
            </a:lvl4pPr>
            <a:lvl5pPr marL="2057400" indent="-228600" defTabSz="944563" eaLnBrk="0" hangingPunct="0">
              <a:defRPr>
                <a:solidFill>
                  <a:schemeClr val="tx1"/>
                </a:solidFill>
                <a:latin typeface="Arial" charset="0"/>
                <a:cs typeface="Arial" charset="0"/>
              </a:defRPr>
            </a:lvl5pPr>
            <a:lvl6pPr marL="2514600" indent="-228600" defTabSz="944563" eaLnBrk="0" fontAlgn="base" hangingPunct="0">
              <a:spcBef>
                <a:spcPct val="0"/>
              </a:spcBef>
              <a:spcAft>
                <a:spcPct val="0"/>
              </a:spcAft>
              <a:defRPr>
                <a:solidFill>
                  <a:schemeClr val="tx1"/>
                </a:solidFill>
                <a:latin typeface="Arial" charset="0"/>
                <a:cs typeface="Arial" charset="0"/>
              </a:defRPr>
            </a:lvl6pPr>
            <a:lvl7pPr marL="2971800" indent="-228600" defTabSz="944563" eaLnBrk="0" fontAlgn="base" hangingPunct="0">
              <a:spcBef>
                <a:spcPct val="0"/>
              </a:spcBef>
              <a:spcAft>
                <a:spcPct val="0"/>
              </a:spcAft>
              <a:defRPr>
                <a:solidFill>
                  <a:schemeClr val="tx1"/>
                </a:solidFill>
                <a:latin typeface="Arial" charset="0"/>
                <a:cs typeface="Arial" charset="0"/>
              </a:defRPr>
            </a:lvl7pPr>
            <a:lvl8pPr marL="3429000" indent="-228600" defTabSz="944563" eaLnBrk="0" fontAlgn="base" hangingPunct="0">
              <a:spcBef>
                <a:spcPct val="0"/>
              </a:spcBef>
              <a:spcAft>
                <a:spcPct val="0"/>
              </a:spcAft>
              <a:defRPr>
                <a:solidFill>
                  <a:schemeClr val="tx1"/>
                </a:solidFill>
                <a:latin typeface="Arial" charset="0"/>
                <a:cs typeface="Arial" charset="0"/>
              </a:defRPr>
            </a:lvl8pPr>
            <a:lvl9pPr marL="3886200" indent="-228600" defTabSz="944563" eaLnBrk="0" fontAlgn="base" hangingPunct="0">
              <a:spcBef>
                <a:spcPct val="0"/>
              </a:spcBef>
              <a:spcAft>
                <a:spcPct val="0"/>
              </a:spcAft>
              <a:defRPr>
                <a:solidFill>
                  <a:schemeClr val="tx1"/>
                </a:solidFill>
                <a:latin typeface="Arial" charset="0"/>
                <a:cs typeface="Arial" charset="0"/>
              </a:defRPr>
            </a:lvl9pPr>
          </a:lstStyle>
          <a:p>
            <a:r>
              <a:rPr lang="en-US" smtClean="0"/>
              <a:t>Project Lead The Way, Inc.</a:t>
            </a:r>
            <a:endParaRPr lang="en-US" baseline="30000" smtClean="0"/>
          </a:p>
          <a:p>
            <a:r>
              <a:rPr lang="en-US" smtClean="0"/>
              <a:t>Copyright 2007</a:t>
            </a:r>
          </a:p>
        </p:txBody>
      </p:sp>
      <p:sp>
        <p:nvSpPr>
          <p:cNvPr id="28677" name="Rectangle 12"/>
          <p:cNvSpPr>
            <a:spLocks noGrp="1" noChangeArrowheads="1"/>
          </p:cNvSpPr>
          <p:nvPr>
            <p:ph type="sldNum" sz="quarter" idx="5"/>
          </p:nvPr>
        </p:nvSpPr>
        <p:spPr>
          <a:xfrm>
            <a:off x="3970338" y="8772525"/>
            <a:ext cx="3038475" cy="4619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fld id="{9705AB54-D5EA-4C32-9809-C99D0784E635}" type="slidenum">
              <a:rPr lang="en-US" smtClean="0"/>
              <a:pPr eaLnBrk="1" hangingPunct="1">
                <a:defRPr/>
              </a:pPr>
              <a:t>3</a:t>
            </a:fld>
            <a:endParaRPr lang="en-US" smtClean="0"/>
          </a:p>
        </p:txBody>
      </p:sp>
      <p:sp>
        <p:nvSpPr>
          <p:cNvPr id="27654" name="Rectangle 2"/>
          <p:cNvSpPr>
            <a:spLocks noGrp="1" noRot="1" noChangeAspect="1" noChangeArrowheads="1" noTextEdit="1"/>
          </p:cNvSpPr>
          <p:nvPr>
            <p:ph type="sldImg"/>
          </p:nvPr>
        </p:nvSpPr>
        <p:spPr>
          <a:ln/>
        </p:spPr>
      </p:sp>
      <p:sp>
        <p:nvSpPr>
          <p:cNvPr id="276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The first image is a von Braun sketch from 1964.</a:t>
            </a:r>
          </a:p>
          <a:p>
            <a:pPr eaLnBrk="1" hangingPunct="1"/>
            <a:endParaRPr lang="en-US" smtClean="0"/>
          </a:p>
          <a:p>
            <a:pPr eaLnBrk="1" hangingPunct="1"/>
            <a:r>
              <a:rPr lang="en-US" smtClean="0"/>
              <a:t>The second is an engineer in 1971 working with a Saturn V model.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When generating concepts the designer should research past solutions and brainstorm new ideas. During the brainstorming process, additional design goals that will enhance the design may become apparent. As in all steps of the Design Process, the designer should apply STEM (science, technology, engineering, and mathematics) principles.</a:t>
            </a:r>
          </a:p>
          <a:p>
            <a:pPr eaLnBrk="1" hangingPunct="1"/>
            <a:endParaRPr lang="en-US" smtClean="0"/>
          </a:p>
          <a:p>
            <a:pPr eaLnBrk="1" hangingPunct="1"/>
            <a:r>
              <a:rPr lang="en-US" smtClean="0"/>
              <a:t>Once you have generated multiple possible solutions, narrow your efforts to one (or a few) solution paths. One method of selecting an approach is the use of a Decision Matrix.</a:t>
            </a:r>
          </a:p>
        </p:txBody>
      </p:sp>
      <p:sp>
        <p:nvSpPr>
          <p:cNvPr id="29700" name="Header Placeholder 3"/>
          <p:cNvSpPr>
            <a:spLocks noGrp="1"/>
          </p:cNvSpPr>
          <p:nvPr>
            <p:ph type="hdr"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Presentation Name</a:t>
            </a:r>
          </a:p>
        </p:txBody>
      </p:sp>
      <p:sp>
        <p:nvSpPr>
          <p:cNvPr id="29701" name="Date Placeholder 4"/>
          <p:cNvSpPr>
            <a:spLocks noGrp="1"/>
          </p:cNvSpPr>
          <p:nvPr>
            <p:ph type="dt" sz="quarter"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29702" name="Slide Number Placeholder 5"/>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fld id="{04A01DB6-BC76-4D0C-86A6-25903F711AD5}" type="slidenum">
              <a:rPr lang="en-US" smtClean="0"/>
              <a:pPr eaLnBrk="1" hangingPunct="1">
                <a:defRPr/>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30724" name="Header Placeholder 3"/>
          <p:cNvSpPr>
            <a:spLocks noGrp="1"/>
          </p:cNvSpPr>
          <p:nvPr>
            <p:ph type="hdr"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Presentation Name</a:t>
            </a:r>
          </a:p>
        </p:txBody>
      </p:sp>
      <p:sp>
        <p:nvSpPr>
          <p:cNvPr id="30725" name="Date Placeholder 4"/>
          <p:cNvSpPr>
            <a:spLocks noGrp="1"/>
          </p:cNvSpPr>
          <p:nvPr>
            <p:ph type="dt" sz="quarter"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30726" name="Slide Number Placeholder 5"/>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fld id="{442D7BF5-9CD6-4789-9420-3430FAD6120F}" type="slidenum">
              <a:rPr lang="en-US" smtClean="0"/>
              <a:pPr eaLnBrk="1" hangingPunct="1">
                <a:defRPr/>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If technology does not exist that would allow development of the solution path selected, you believe that alternate concepts can be developed with available technology, you may choose another concept that you have already generated or continue to brainstorm in step 2. However, if it appears that the problem may not be solvable at all with existing technology, you may return to step 1 to redefine the problem. One option is to define a problem that will lead to development of the technology necessary for a solution to the original problem. </a:t>
            </a:r>
          </a:p>
          <a:p>
            <a:pPr eaLnBrk="1" hangingPunct="1"/>
            <a:endParaRPr lang="en-US" smtClean="0"/>
          </a:p>
          <a:p>
            <a:pPr eaLnBrk="1" hangingPunct="1"/>
            <a:r>
              <a:rPr lang="en-US" smtClean="0"/>
              <a:t>Note that, in general, a flow chart will not include a flow path that diverges without a decision box, as is the case here when returning to an earlier step. When returning to an earlier step, the designer must decide the most appropriate step to which to return. </a:t>
            </a:r>
          </a:p>
          <a:p>
            <a:pPr eaLnBrk="1" hangingPunct="1"/>
            <a:endParaRPr lang="en-US" smtClean="0"/>
          </a:p>
        </p:txBody>
      </p:sp>
      <p:sp>
        <p:nvSpPr>
          <p:cNvPr id="31748" name="Header Placeholder 3"/>
          <p:cNvSpPr>
            <a:spLocks noGrp="1"/>
          </p:cNvSpPr>
          <p:nvPr>
            <p:ph type="hdr"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Presentation Name</a:t>
            </a:r>
          </a:p>
        </p:txBody>
      </p:sp>
      <p:sp>
        <p:nvSpPr>
          <p:cNvPr id="31749" name="Date Placeholder 4"/>
          <p:cNvSpPr>
            <a:spLocks noGrp="1"/>
          </p:cNvSpPr>
          <p:nvPr>
            <p:ph type="dt" sz="quarter"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31750" name="Slide Number Placeholder 5"/>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fld id="{DB418463-A97D-4442-81E3-FA3B6E529315}" type="slidenum">
              <a:rPr lang="en-US" smtClean="0"/>
              <a:pPr eaLnBrk="1" hangingPunct="1">
                <a:defRPr/>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Although we have presented a design process in a somewhat linear fashion, the path from identifying a problem to presenting a solution is rarely straightforward. Designers must evaluate, reflect, redefine, and redesign throughout the process. It is common to repeat steps of the design process several times before an optimal solution is found.</a:t>
            </a:r>
          </a:p>
        </p:txBody>
      </p:sp>
      <p:sp>
        <p:nvSpPr>
          <p:cNvPr id="32772" name="Header Placeholder 3"/>
          <p:cNvSpPr>
            <a:spLocks noGrp="1"/>
          </p:cNvSpPr>
          <p:nvPr>
            <p:ph type="hdr"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Presentation Name</a:t>
            </a:r>
          </a:p>
        </p:txBody>
      </p:sp>
      <p:sp>
        <p:nvSpPr>
          <p:cNvPr id="32773" name="Date Placeholder 4"/>
          <p:cNvSpPr>
            <a:spLocks noGrp="1"/>
          </p:cNvSpPr>
          <p:nvPr>
            <p:ph type="dt" sz="quarter"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32774" name="Slide Number Placeholder 5"/>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fld id="{7836E0D4-2DBE-47F6-B963-CA75C536936D}" type="slidenum">
              <a:rPr lang="en-US" smtClean="0"/>
              <a:pPr eaLnBrk="1" hangingPunct="1">
                <a:defRPr/>
              </a:pPr>
              <a:t>20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84261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19714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70503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D4CC69-B3FD-406D-A44C-BF2F4C11447C}" type="slidenum">
              <a:rPr lang="en-US"/>
              <a:pPr>
                <a:defRPr/>
              </a:pPr>
              <a:t>‹#›</a:t>
            </a:fld>
            <a:endParaRPr lang="en-US" dirty="0"/>
          </a:p>
        </p:txBody>
      </p:sp>
    </p:spTree>
    <p:extLst>
      <p:ext uri="{BB962C8B-B14F-4D97-AF65-F5344CB8AC3E}">
        <p14:creationId xmlns:p14="http://schemas.microsoft.com/office/powerpoint/2010/main" xmlns="" val="3404162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61E0F3-F00D-428B-99EF-087C3B51DCF2}" type="slidenum">
              <a:rPr lang="en-US"/>
              <a:pPr>
                <a:defRPr/>
              </a:pPr>
              <a:t>‹#›</a:t>
            </a:fld>
            <a:endParaRPr lang="en-US" dirty="0"/>
          </a:p>
        </p:txBody>
      </p:sp>
    </p:spTree>
    <p:extLst>
      <p:ext uri="{BB962C8B-B14F-4D97-AF65-F5344CB8AC3E}">
        <p14:creationId xmlns:p14="http://schemas.microsoft.com/office/powerpoint/2010/main" xmlns="" val="1497393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FF5942-7F57-44C8-B58E-2BF1A507AEA7}" type="slidenum">
              <a:rPr lang="en-US"/>
              <a:pPr>
                <a:defRPr/>
              </a:pPr>
              <a:t>‹#›</a:t>
            </a:fld>
            <a:endParaRPr lang="en-US" dirty="0"/>
          </a:p>
        </p:txBody>
      </p:sp>
    </p:spTree>
    <p:extLst>
      <p:ext uri="{BB962C8B-B14F-4D97-AF65-F5344CB8AC3E}">
        <p14:creationId xmlns:p14="http://schemas.microsoft.com/office/powerpoint/2010/main" xmlns="" val="222440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1157FD-A61A-4B3E-B8AC-DAA3625720D2}" type="slidenum">
              <a:rPr lang="en-US"/>
              <a:pPr>
                <a:defRPr/>
              </a:pPr>
              <a:t>‹#›</a:t>
            </a:fld>
            <a:endParaRPr lang="en-US" dirty="0"/>
          </a:p>
        </p:txBody>
      </p:sp>
    </p:spTree>
    <p:extLst>
      <p:ext uri="{BB962C8B-B14F-4D97-AF65-F5344CB8AC3E}">
        <p14:creationId xmlns:p14="http://schemas.microsoft.com/office/powerpoint/2010/main" xmlns="" val="116172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491C62C-139A-4757-B59F-944A79A8CD78}" type="slidenum">
              <a:rPr lang="en-US"/>
              <a:pPr>
                <a:defRPr/>
              </a:pPr>
              <a:t>‹#›</a:t>
            </a:fld>
            <a:endParaRPr lang="en-US" dirty="0"/>
          </a:p>
        </p:txBody>
      </p:sp>
    </p:spTree>
    <p:extLst>
      <p:ext uri="{BB962C8B-B14F-4D97-AF65-F5344CB8AC3E}">
        <p14:creationId xmlns:p14="http://schemas.microsoft.com/office/powerpoint/2010/main" xmlns="" val="526797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70E1F9D-1D5E-4285-BADC-05AE151F3965}" type="slidenum">
              <a:rPr lang="en-US"/>
              <a:pPr>
                <a:defRPr/>
              </a:pPr>
              <a:t>‹#›</a:t>
            </a:fld>
            <a:endParaRPr lang="en-US" dirty="0"/>
          </a:p>
        </p:txBody>
      </p:sp>
    </p:spTree>
    <p:extLst>
      <p:ext uri="{BB962C8B-B14F-4D97-AF65-F5344CB8AC3E}">
        <p14:creationId xmlns:p14="http://schemas.microsoft.com/office/powerpoint/2010/main" xmlns="" val="388071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7BD80AE-3D30-48F0-87A5-9DCEE8D683A0}" type="slidenum">
              <a:rPr lang="en-US"/>
              <a:pPr>
                <a:defRPr/>
              </a:pPr>
              <a:t>‹#›</a:t>
            </a:fld>
            <a:endParaRPr lang="en-US" dirty="0"/>
          </a:p>
        </p:txBody>
      </p:sp>
    </p:spTree>
    <p:extLst>
      <p:ext uri="{BB962C8B-B14F-4D97-AF65-F5344CB8AC3E}">
        <p14:creationId xmlns:p14="http://schemas.microsoft.com/office/powerpoint/2010/main" xmlns="" val="2173298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0AA68D-6818-4D38-A558-25965D95F183}" type="slidenum">
              <a:rPr lang="en-US"/>
              <a:pPr>
                <a:defRPr/>
              </a:pPr>
              <a:t>‹#›</a:t>
            </a:fld>
            <a:endParaRPr lang="en-US" dirty="0"/>
          </a:p>
        </p:txBody>
      </p:sp>
    </p:spTree>
    <p:extLst>
      <p:ext uri="{BB962C8B-B14F-4D97-AF65-F5344CB8AC3E}">
        <p14:creationId xmlns:p14="http://schemas.microsoft.com/office/powerpoint/2010/main" xmlns="" val="318721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2pPr>
              <a:defRPr sz="3200"/>
            </a:lvl2pPr>
            <a:lvl3pPr>
              <a:defRPr sz="3200"/>
            </a:lvl3pPr>
            <a:lvl4pPr>
              <a:defRPr sz="3200"/>
            </a:lvl4pPr>
            <a:lvl5pPr>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599706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F20641-32E8-41C6-9A66-49253DDA9E1F}" type="slidenum">
              <a:rPr lang="en-US"/>
              <a:pPr>
                <a:defRPr/>
              </a:pPr>
              <a:t>‹#›</a:t>
            </a:fld>
            <a:endParaRPr lang="en-US" dirty="0"/>
          </a:p>
        </p:txBody>
      </p:sp>
    </p:spTree>
    <p:extLst>
      <p:ext uri="{BB962C8B-B14F-4D97-AF65-F5344CB8AC3E}">
        <p14:creationId xmlns:p14="http://schemas.microsoft.com/office/powerpoint/2010/main" xmlns="" val="425951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3D8485-79CB-4CDB-AD70-3A52FAA7B599}" type="slidenum">
              <a:rPr lang="en-US"/>
              <a:pPr>
                <a:defRPr/>
              </a:pPr>
              <a:t>‹#›</a:t>
            </a:fld>
            <a:endParaRPr lang="en-US" dirty="0"/>
          </a:p>
        </p:txBody>
      </p:sp>
    </p:spTree>
    <p:extLst>
      <p:ext uri="{BB962C8B-B14F-4D97-AF65-F5344CB8AC3E}">
        <p14:creationId xmlns:p14="http://schemas.microsoft.com/office/powerpoint/2010/main" xmlns="" val="2606578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6FB9A3-1EB4-4EB9-BE23-36873EAC6582}" type="slidenum">
              <a:rPr lang="en-US"/>
              <a:pPr>
                <a:defRPr/>
              </a:pPr>
              <a:t>‹#›</a:t>
            </a:fld>
            <a:endParaRPr lang="en-US" dirty="0"/>
          </a:p>
        </p:txBody>
      </p:sp>
    </p:spTree>
    <p:extLst>
      <p:ext uri="{BB962C8B-B14F-4D97-AF65-F5344CB8AC3E}">
        <p14:creationId xmlns:p14="http://schemas.microsoft.com/office/powerpoint/2010/main" xmlns="" val="4053012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25365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4642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92221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41270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9185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26191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63800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623B23AF-B6F1-4B34-8772-C8BD9C1C65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spcBef>
          <a:spcPct val="0"/>
        </a:spcBef>
        <a:spcAft>
          <a:spcPct val="0"/>
        </a:spcAft>
        <a:defRPr sz="3600">
          <a:solidFill>
            <a:srgbClr val="00386B"/>
          </a:solidFill>
          <a:latin typeface="+mj-lt"/>
          <a:ea typeface="+mj-ea"/>
          <a:cs typeface="+mj-cs"/>
        </a:defRPr>
      </a:lvl1pPr>
      <a:lvl2pPr algn="l" rtl="0" eaLnBrk="0" fontAlgn="base" hangingPunct="0">
        <a:spcBef>
          <a:spcPct val="0"/>
        </a:spcBef>
        <a:spcAft>
          <a:spcPct val="0"/>
        </a:spcAft>
        <a:defRPr sz="3600">
          <a:solidFill>
            <a:srgbClr val="00386B"/>
          </a:solidFill>
          <a:latin typeface="Arial" charset="0"/>
        </a:defRPr>
      </a:lvl2pPr>
      <a:lvl3pPr algn="l" rtl="0" eaLnBrk="0" fontAlgn="base" hangingPunct="0">
        <a:spcBef>
          <a:spcPct val="0"/>
        </a:spcBef>
        <a:spcAft>
          <a:spcPct val="0"/>
        </a:spcAft>
        <a:defRPr sz="3600">
          <a:solidFill>
            <a:srgbClr val="00386B"/>
          </a:solidFill>
          <a:latin typeface="Arial" charset="0"/>
        </a:defRPr>
      </a:lvl3pPr>
      <a:lvl4pPr algn="l" rtl="0" eaLnBrk="0" fontAlgn="base" hangingPunct="0">
        <a:spcBef>
          <a:spcPct val="0"/>
        </a:spcBef>
        <a:spcAft>
          <a:spcPct val="0"/>
        </a:spcAft>
        <a:defRPr sz="3600">
          <a:solidFill>
            <a:srgbClr val="00386B"/>
          </a:solidFill>
          <a:latin typeface="Arial" charset="0"/>
        </a:defRPr>
      </a:lvl4pPr>
      <a:lvl5pPr algn="l" rtl="0" eaLnBrk="0" fontAlgn="base" hangingPunct="0">
        <a:spcBef>
          <a:spcPct val="0"/>
        </a:spcBef>
        <a:spcAft>
          <a:spcPct val="0"/>
        </a:spcAft>
        <a:defRPr sz="3600">
          <a:solidFill>
            <a:srgbClr val="00386B"/>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A Design Process</a:t>
            </a: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2011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Introduction</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79839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2"/>
          <p:cNvSpPr txBox="1">
            <a:spLocks/>
          </p:cNvSpPr>
          <p:nvPr/>
        </p:nvSpPr>
        <p:spPr>
          <a:xfrm>
            <a:off x="439738" y="987425"/>
            <a:ext cx="4891087" cy="4922838"/>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800" dirty="0" smtClean="0">
                <a:solidFill>
                  <a:schemeClr val="bg1">
                    <a:lumMod val="75000"/>
                  </a:schemeClr>
                </a:solidFill>
              </a:rPr>
              <a:t>Research</a:t>
            </a:r>
          </a:p>
          <a:p>
            <a:pPr>
              <a:spcBef>
                <a:spcPts val="1200"/>
              </a:spcBef>
              <a:defRPr/>
            </a:pPr>
            <a:r>
              <a:rPr lang="en-US" sz="2800" dirty="0">
                <a:solidFill>
                  <a:schemeClr val="bg1">
                    <a:lumMod val="75000"/>
                  </a:schemeClr>
                </a:solidFill>
              </a:rPr>
              <a:t>Brainstorm possible solutions</a:t>
            </a:r>
          </a:p>
          <a:p>
            <a:pPr>
              <a:spcBef>
                <a:spcPts val="1200"/>
              </a:spcBef>
              <a:defRPr/>
            </a:pPr>
            <a:r>
              <a:rPr lang="en-US" sz="2800" dirty="0" smtClean="0">
                <a:solidFill>
                  <a:schemeClr val="bg1">
                    <a:lumMod val="75000"/>
                  </a:schemeClr>
                </a:solidFill>
              </a:rPr>
              <a:t>Consider additional design goals</a:t>
            </a:r>
          </a:p>
          <a:p>
            <a:pPr>
              <a:spcBef>
                <a:spcPts val="1200"/>
              </a:spcBef>
              <a:defRPr/>
            </a:pPr>
            <a:r>
              <a:rPr lang="en-US" sz="2800" dirty="0" smtClean="0">
                <a:solidFill>
                  <a:schemeClr val="bg1">
                    <a:lumMod val="75000"/>
                  </a:schemeClr>
                </a:solidFill>
              </a:rPr>
              <a:t>Apply </a:t>
            </a:r>
            <a:r>
              <a:rPr lang="en-US" sz="2800" dirty="0">
                <a:solidFill>
                  <a:schemeClr val="bg1">
                    <a:lumMod val="75000"/>
                  </a:schemeClr>
                </a:solidFill>
              </a:rPr>
              <a:t>STEM </a:t>
            </a:r>
            <a:r>
              <a:rPr lang="en-US" sz="2800" dirty="0" smtClean="0">
                <a:solidFill>
                  <a:schemeClr val="bg1">
                    <a:lumMod val="75000"/>
                  </a:schemeClr>
                </a:solidFill>
              </a:rPr>
              <a:t>principles</a:t>
            </a:r>
          </a:p>
          <a:p>
            <a:pPr>
              <a:defRPr/>
            </a:pPr>
            <a:r>
              <a:rPr lang="en-US" sz="2800" dirty="0">
                <a:solidFill>
                  <a:schemeClr val="bg1">
                    <a:lumMod val="75000"/>
                  </a:schemeClr>
                </a:solidFill>
              </a:rPr>
              <a:t>Select an approach</a:t>
            </a:r>
          </a:p>
          <a:p>
            <a:pPr>
              <a:defRPr/>
            </a:pPr>
            <a:r>
              <a:rPr lang="en-US" sz="2800" i="1" dirty="0">
                <a:solidFill>
                  <a:schemeClr val="bg1">
                    <a:lumMod val="75000"/>
                  </a:schemeClr>
                </a:solidFill>
              </a:rPr>
              <a:t>Decision Matrix </a:t>
            </a:r>
          </a:p>
          <a:p>
            <a:pPr>
              <a:spcBef>
                <a:spcPts val="1200"/>
              </a:spcBef>
              <a:defRPr/>
            </a:pPr>
            <a:endParaRPr lang="en-US" sz="2800" dirty="0">
              <a:solidFill>
                <a:schemeClr val="bg1">
                  <a:lumMod val="75000"/>
                </a:schemeClr>
              </a:solidFill>
            </a:endParaRP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67650" y="2968625"/>
            <a:ext cx="1006475" cy="712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65750" y="366713"/>
            <a:ext cx="3363913" cy="2492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293" name="Title 1"/>
          <p:cNvSpPr>
            <a:spLocks noGrp="1"/>
          </p:cNvSpPr>
          <p:nvPr>
            <p:ph type="title"/>
          </p:nvPr>
        </p:nvSpPr>
        <p:spPr/>
        <p:txBody>
          <a:bodyPr/>
          <a:lstStyle/>
          <a:p>
            <a:pPr eaLnBrk="1" hangingPunct="1"/>
            <a:r>
              <a:rPr lang="en-US" sz="4000" smtClean="0"/>
              <a:t>Generate Concepts</a:t>
            </a:r>
          </a:p>
        </p:txBody>
      </p:sp>
      <p:sp>
        <p:nvSpPr>
          <p:cNvPr id="6" name="TextBox 5"/>
          <p:cNvSpPr txBox="1">
            <a:spLocks noChangeArrowheads="1"/>
          </p:cNvSpPr>
          <p:nvPr/>
        </p:nvSpPr>
        <p:spPr bwMode="auto">
          <a:xfrm>
            <a:off x="5334000" y="3962400"/>
            <a:ext cx="35306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2060"/>
                </a:solidFill>
              </a:rPr>
              <a:t>If the technology necessary to develop the solution does not exist, scientific research may be necessary to pursue a solution.</a:t>
            </a:r>
          </a:p>
        </p:txBody>
      </p:sp>
      <p:sp>
        <p:nvSpPr>
          <p:cNvPr id="10" name="Rectangle 9"/>
          <p:cNvSpPr/>
          <p:nvPr/>
        </p:nvSpPr>
        <p:spPr>
          <a:xfrm>
            <a:off x="5665788" y="2209800"/>
            <a:ext cx="2443162"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3" name="Straight Arrow Connector 22"/>
          <p:cNvCxnSpPr>
            <a:cxnSpLocks noChangeShapeType="1"/>
          </p:cNvCxnSpPr>
          <p:nvPr/>
        </p:nvCxnSpPr>
        <p:spPr bwMode="auto">
          <a:xfrm flipV="1">
            <a:off x="7554913" y="3328988"/>
            <a:ext cx="342900" cy="9525"/>
          </a:xfrm>
          <a:prstGeom prst="straightConnector1">
            <a:avLst/>
          </a:prstGeom>
          <a:noFill/>
          <a:ln w="63500" algn="ctr">
            <a:solidFill>
              <a:srgbClr val="000000"/>
            </a:solidFill>
            <a:round/>
            <a:headEnd/>
            <a:tailEnd type="triangle" w="sm" len="med"/>
          </a:ln>
          <a:extLst>
            <a:ext uri="{909E8E84-426E-40DD-AFC4-6F175D3DCCD1}">
              <a14:hiddenFill xmlns:a14="http://schemas.microsoft.com/office/drawing/2010/main" xmlns="">
                <a:noFill/>
              </a14:hiddenFill>
            </a:ext>
          </a:extLst>
        </p:spPr>
      </p:cxn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t="3098" r="14673"/>
          <a:stretch>
            <a:fillRect/>
          </a:stretch>
        </p:blipFill>
        <p:spPr bwMode="auto">
          <a:xfrm>
            <a:off x="5830888" y="2778125"/>
            <a:ext cx="1804987" cy="107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5" name="Straight Arrow Connector 24"/>
          <p:cNvCxnSpPr>
            <a:cxnSpLocks noChangeShapeType="1"/>
            <a:endCxn id="2053" idx="3"/>
          </p:cNvCxnSpPr>
          <p:nvPr/>
        </p:nvCxnSpPr>
        <p:spPr bwMode="auto">
          <a:xfrm flipH="1">
            <a:off x="8874125" y="3325813"/>
            <a:ext cx="119063" cy="0"/>
          </a:xfrm>
          <a:prstGeom prst="straightConnector1">
            <a:avLst/>
          </a:prstGeom>
          <a:noFill/>
          <a:ln w="63500" algn="ctr">
            <a:solidFill>
              <a:srgbClr val="00339A"/>
            </a:solidFill>
            <a:round/>
            <a:headEnd/>
            <a:tailEnd type="none" w="med" len="lg"/>
          </a:ln>
          <a:extLst>
            <a:ext uri="{909E8E84-426E-40DD-AFC4-6F175D3DCCD1}">
              <a14:hiddenFill xmlns:a14="http://schemas.microsoft.com/office/drawing/2010/main" xmlns="">
                <a:noFill/>
              </a14:hiddenFill>
            </a:ext>
          </a:extLst>
        </p:spPr>
      </p:cxnSp>
      <p:cxnSp>
        <p:nvCxnSpPr>
          <p:cNvPr id="28" name="Straight Arrow Connector 27"/>
          <p:cNvCxnSpPr/>
          <p:nvPr/>
        </p:nvCxnSpPr>
        <p:spPr>
          <a:xfrm flipV="1">
            <a:off x="8985250" y="765175"/>
            <a:ext cx="0" cy="2551113"/>
          </a:xfrm>
          <a:prstGeom prst="straightConnector1">
            <a:avLst/>
          </a:prstGeom>
          <a:ln w="63500" cap="sq">
            <a:solidFill>
              <a:srgbClr val="00339A"/>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noChangeShapeType="1"/>
          </p:cNvCxnSpPr>
          <p:nvPr/>
        </p:nvCxnSpPr>
        <p:spPr bwMode="auto">
          <a:xfrm flipH="1">
            <a:off x="7726363" y="762000"/>
            <a:ext cx="1285875" cy="3175"/>
          </a:xfrm>
          <a:prstGeom prst="straightConnector1">
            <a:avLst/>
          </a:prstGeom>
          <a:noFill/>
          <a:ln w="63500" algn="ctr">
            <a:solidFill>
              <a:srgbClr val="00339A"/>
            </a:solidFill>
            <a:round/>
            <a:headEnd/>
            <a:tailEnd type="triangle" w="med" len="lg"/>
          </a:ln>
          <a:extLst>
            <a:ext uri="{909E8E84-426E-40DD-AFC4-6F175D3DCCD1}">
              <a14:hiddenFill xmlns:a14="http://schemas.microsoft.com/office/drawing/2010/main" xmlns="">
                <a:noFill/>
              </a14:hiddenFill>
            </a:ext>
          </a:extLst>
        </p:spPr>
      </p:cxnSp>
      <p:cxnSp>
        <p:nvCxnSpPr>
          <p:cNvPr id="14" name="Straight Arrow Connector 13"/>
          <p:cNvCxnSpPr>
            <a:cxnSpLocks noChangeShapeType="1"/>
          </p:cNvCxnSpPr>
          <p:nvPr/>
        </p:nvCxnSpPr>
        <p:spPr bwMode="auto">
          <a:xfrm flipH="1">
            <a:off x="7985125" y="2476500"/>
            <a:ext cx="1000125" cy="0"/>
          </a:xfrm>
          <a:prstGeom prst="straightConnector1">
            <a:avLst/>
          </a:prstGeom>
          <a:noFill/>
          <a:ln w="63500" algn="ctr">
            <a:solidFill>
              <a:srgbClr val="00339A"/>
            </a:solidFill>
            <a:bevel/>
            <a:headEnd/>
            <a:tailEnd type="triangle" w="med" len="lg"/>
          </a:ln>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up)">
                                      <p:cBhvr>
                                        <p:cTn id="7" dur="5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2053"/>
                                        </p:tgtEl>
                                        <p:attrNameLst>
                                          <p:attrName>style.visibility</p:attrName>
                                        </p:attrNameLst>
                                      </p:cBhvr>
                                      <p:to>
                                        <p:strVal val="visible"/>
                                      </p:to>
                                    </p:set>
                                    <p:animEffect transition="in" filter="fade">
                                      <p:cBhvr>
                                        <p:cTn id="21" dur="500"/>
                                        <p:tgtEl>
                                          <p:spTgt spid="2053"/>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nodeType="afterGroup">
                            <p:stCondLst>
                              <p:cond delay="1500"/>
                            </p:stCondLst>
                            <p:childTnLst>
                              <p:par>
                                <p:cTn id="27" presetID="22" presetClass="entr" presetSubtype="4"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childTnLst>
                          </p:cTn>
                        </p:par>
                        <p:par>
                          <p:cTn id="30" fill="hold" nodeType="afterGroup">
                            <p:stCondLst>
                              <p:cond delay="2000"/>
                            </p:stCondLst>
                            <p:childTnLst>
                              <p:par>
                                <p:cTn id="31" presetID="22" presetClass="entr" presetSubtype="2"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right)">
                                      <p:cBhvr>
                                        <p:cTn id="33" dur="500"/>
                                        <p:tgtEl>
                                          <p:spTgt spid="33"/>
                                        </p:tgtEl>
                                      </p:cBhvr>
                                    </p:animEffect>
                                  </p:childTnLst>
                                </p:cTn>
                              </p:par>
                              <p:par>
                                <p:cTn id="34" presetID="22" presetClass="entr" presetSubtype="2"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4000" smtClean="0"/>
              <a:t>Develop a Solution</a:t>
            </a:r>
          </a:p>
        </p:txBody>
      </p:sp>
      <p:sp>
        <p:nvSpPr>
          <p:cNvPr id="3" name="Content Placeholder 2"/>
          <p:cNvSpPr txBox="1">
            <a:spLocks/>
          </p:cNvSpPr>
          <p:nvPr/>
        </p:nvSpPr>
        <p:spPr bwMode="auto">
          <a:xfrm>
            <a:off x="349250" y="1185863"/>
            <a:ext cx="5016500" cy="259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3200"/>
              <a:t>Create detailed design solution</a:t>
            </a:r>
          </a:p>
          <a:p>
            <a:pPr eaLnBrk="1" hangingPunct="1">
              <a:spcBef>
                <a:spcPct val="20000"/>
              </a:spcBef>
              <a:buFontTx/>
              <a:buChar char="•"/>
            </a:pPr>
            <a:r>
              <a:rPr lang="en-US" sz="3200"/>
              <a:t>Justify the solution path</a:t>
            </a:r>
          </a:p>
          <a:p>
            <a:pPr eaLnBrk="1" hangingPunct="1">
              <a:spcBef>
                <a:spcPct val="20000"/>
              </a:spcBef>
              <a:buFontTx/>
              <a:buChar char="•"/>
            </a:pPr>
            <a:r>
              <a:rPr lang="en-US" sz="3200" i="1">
                <a:solidFill>
                  <a:srgbClr val="C00000"/>
                </a:solidFill>
              </a:rPr>
              <a:t>Technical Drawings</a:t>
            </a:r>
          </a:p>
          <a:p>
            <a:pPr lvl="1" eaLnBrk="1" hangingPunct="1">
              <a:spcBef>
                <a:spcPct val="20000"/>
              </a:spcBef>
              <a:buFontTx/>
              <a:buChar char="–"/>
            </a:pPr>
            <a:endParaRPr lang="en-US" sz="3200" i="1">
              <a:solidFill>
                <a:srgbClr val="C00000"/>
              </a:solidFill>
            </a:endParaRPr>
          </a:p>
        </p:txBody>
      </p:sp>
      <p:pic>
        <p:nvPicPr>
          <p:cNvPr id="13316"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67650" y="2968625"/>
            <a:ext cx="1006475" cy="712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5750" y="366713"/>
            <a:ext cx="3363913" cy="2492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3318" name="Straight Arrow Connector 16"/>
          <p:cNvCxnSpPr>
            <a:cxnSpLocks noChangeShapeType="1"/>
          </p:cNvCxnSpPr>
          <p:nvPr/>
        </p:nvCxnSpPr>
        <p:spPr bwMode="auto">
          <a:xfrm flipV="1">
            <a:off x="7554913" y="3328988"/>
            <a:ext cx="342900" cy="9525"/>
          </a:xfrm>
          <a:prstGeom prst="straightConnector1">
            <a:avLst/>
          </a:prstGeom>
          <a:noFill/>
          <a:ln w="63500" algn="ctr">
            <a:solidFill>
              <a:srgbClr val="000000"/>
            </a:solidFill>
            <a:round/>
            <a:headEnd/>
            <a:tailEnd type="triangle" w="sm" len="med"/>
          </a:ln>
          <a:extLst>
            <a:ext uri="{909E8E84-426E-40DD-AFC4-6F175D3DCCD1}">
              <a14:hiddenFill xmlns:a14="http://schemas.microsoft.com/office/drawing/2010/main" xmlns="">
                <a:noFill/>
              </a14:hiddenFill>
            </a:ext>
          </a:extLst>
        </p:spPr>
      </p:cxnSp>
      <p:pic>
        <p:nvPicPr>
          <p:cNvPr id="13319"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t="3098" r="14673"/>
          <a:stretch>
            <a:fillRect/>
          </a:stretch>
        </p:blipFill>
        <p:spPr bwMode="auto">
          <a:xfrm>
            <a:off x="5830888" y="2778125"/>
            <a:ext cx="1804987" cy="107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3320" name="Straight Arrow Connector 18"/>
          <p:cNvCxnSpPr>
            <a:cxnSpLocks noChangeShapeType="1"/>
            <a:endCxn id="13316" idx="3"/>
          </p:cNvCxnSpPr>
          <p:nvPr/>
        </p:nvCxnSpPr>
        <p:spPr bwMode="auto">
          <a:xfrm flipH="1">
            <a:off x="8874125" y="3325813"/>
            <a:ext cx="119063" cy="0"/>
          </a:xfrm>
          <a:prstGeom prst="straightConnector1">
            <a:avLst/>
          </a:prstGeom>
          <a:noFill/>
          <a:ln w="63500" algn="ctr">
            <a:solidFill>
              <a:srgbClr val="000000"/>
            </a:solidFill>
            <a:round/>
            <a:headEnd/>
            <a:tailEnd type="none" w="med" len="lg"/>
          </a:ln>
          <a:extLst>
            <a:ext uri="{909E8E84-426E-40DD-AFC4-6F175D3DCCD1}">
              <a14:hiddenFill xmlns:a14="http://schemas.microsoft.com/office/drawing/2010/main" xmlns="">
                <a:noFill/>
              </a14:hiddenFill>
            </a:ext>
          </a:extLst>
        </p:spPr>
      </p:cxnSp>
      <p:cxnSp>
        <p:nvCxnSpPr>
          <p:cNvPr id="20" name="Straight Arrow Connector 19"/>
          <p:cNvCxnSpPr/>
          <p:nvPr/>
        </p:nvCxnSpPr>
        <p:spPr>
          <a:xfrm flipV="1">
            <a:off x="8993188" y="774700"/>
            <a:ext cx="0" cy="2551113"/>
          </a:xfrm>
          <a:prstGeom prst="straightConnector1">
            <a:avLst/>
          </a:prstGeom>
          <a:ln w="63500" cap="sq">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322" name="Straight Arrow Connector 20"/>
          <p:cNvCxnSpPr>
            <a:cxnSpLocks noChangeShapeType="1"/>
          </p:cNvCxnSpPr>
          <p:nvPr/>
        </p:nvCxnSpPr>
        <p:spPr bwMode="auto">
          <a:xfrm flipH="1">
            <a:off x="8448675" y="771525"/>
            <a:ext cx="563563" cy="0"/>
          </a:xfrm>
          <a:prstGeom prst="straightConnector1">
            <a:avLst/>
          </a:prstGeom>
          <a:noFill/>
          <a:ln w="63500" algn="ctr">
            <a:solidFill>
              <a:srgbClr val="000000"/>
            </a:solidFill>
            <a:round/>
            <a:headEnd/>
            <a:tailEnd type="none" w="med" len="lg"/>
          </a:ln>
          <a:extLst>
            <a:ext uri="{909E8E84-426E-40DD-AFC4-6F175D3DCCD1}">
              <a14:hiddenFill xmlns:a14="http://schemas.microsoft.com/office/drawing/2010/main" xmlns="">
                <a:noFill/>
              </a14:hiddenFill>
            </a:ext>
          </a:extLst>
        </p:spPr>
      </p:cxnSp>
      <p:pic>
        <p:nvPicPr>
          <p:cNvPr id="4103"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11813" y="3684588"/>
            <a:ext cx="2416175"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p:nvPr/>
        </p:nvSpPr>
        <p:spPr>
          <a:xfrm>
            <a:off x="5710238" y="3841750"/>
            <a:ext cx="2317750" cy="515938"/>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3325" name="Straight Arrow Connector 12"/>
          <p:cNvCxnSpPr>
            <a:cxnSpLocks noChangeShapeType="1"/>
          </p:cNvCxnSpPr>
          <p:nvPr/>
        </p:nvCxnSpPr>
        <p:spPr bwMode="auto">
          <a:xfrm flipH="1">
            <a:off x="7985125" y="2476500"/>
            <a:ext cx="1000125" cy="0"/>
          </a:xfrm>
          <a:prstGeom prst="straightConnector1">
            <a:avLst/>
          </a:prstGeom>
          <a:noFill/>
          <a:ln w="63500" algn="ctr">
            <a:solidFill>
              <a:schemeClr val="tx1"/>
            </a:solidFill>
            <a:bevel/>
            <a:headEnd/>
            <a:tailEnd type="triangle" w="med" len="lg"/>
          </a:ln>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wipe(up)">
                                      <p:cBhvr>
                                        <p:cTn id="7" dur="500"/>
                                        <p:tgtEl>
                                          <p:spTgt spid="4103"/>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4000" smtClean="0"/>
              <a:t>Develop a Solution</a:t>
            </a:r>
          </a:p>
        </p:txBody>
      </p:sp>
      <p:pic>
        <p:nvPicPr>
          <p:cNvPr id="1433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67650" y="2968625"/>
            <a:ext cx="1006475" cy="712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5750" y="366713"/>
            <a:ext cx="3363913" cy="2492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4341" name="Straight Arrow Connector 16"/>
          <p:cNvCxnSpPr>
            <a:cxnSpLocks noChangeShapeType="1"/>
          </p:cNvCxnSpPr>
          <p:nvPr/>
        </p:nvCxnSpPr>
        <p:spPr bwMode="auto">
          <a:xfrm flipV="1">
            <a:off x="7554913" y="3328988"/>
            <a:ext cx="342900" cy="9525"/>
          </a:xfrm>
          <a:prstGeom prst="straightConnector1">
            <a:avLst/>
          </a:prstGeom>
          <a:noFill/>
          <a:ln w="63500" algn="ctr">
            <a:solidFill>
              <a:srgbClr val="000000"/>
            </a:solidFill>
            <a:round/>
            <a:headEnd/>
            <a:tailEnd type="triangle" w="sm" len="med"/>
          </a:ln>
          <a:extLst>
            <a:ext uri="{909E8E84-426E-40DD-AFC4-6F175D3DCCD1}">
              <a14:hiddenFill xmlns:a14="http://schemas.microsoft.com/office/drawing/2010/main" xmlns="">
                <a:noFill/>
              </a14:hiddenFill>
            </a:ext>
          </a:extLst>
        </p:spPr>
      </p:cxnSp>
      <p:pic>
        <p:nvPicPr>
          <p:cNvPr id="1434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t="3098" r="14673"/>
          <a:stretch>
            <a:fillRect/>
          </a:stretch>
        </p:blipFill>
        <p:spPr bwMode="auto">
          <a:xfrm>
            <a:off x="5830888" y="2778125"/>
            <a:ext cx="1804987" cy="107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4343" name="Straight Arrow Connector 18"/>
          <p:cNvCxnSpPr>
            <a:cxnSpLocks noChangeShapeType="1"/>
            <a:endCxn id="14339" idx="3"/>
          </p:cNvCxnSpPr>
          <p:nvPr/>
        </p:nvCxnSpPr>
        <p:spPr bwMode="auto">
          <a:xfrm flipH="1">
            <a:off x="8874125" y="3325813"/>
            <a:ext cx="119063" cy="0"/>
          </a:xfrm>
          <a:prstGeom prst="straightConnector1">
            <a:avLst/>
          </a:prstGeom>
          <a:noFill/>
          <a:ln w="63500" algn="ctr">
            <a:solidFill>
              <a:srgbClr val="000000"/>
            </a:solidFill>
            <a:round/>
            <a:headEnd/>
            <a:tailEnd type="none" w="med" len="lg"/>
          </a:ln>
          <a:extLst>
            <a:ext uri="{909E8E84-426E-40DD-AFC4-6F175D3DCCD1}">
              <a14:hiddenFill xmlns:a14="http://schemas.microsoft.com/office/drawing/2010/main" xmlns="">
                <a:noFill/>
              </a14:hiddenFill>
            </a:ext>
          </a:extLst>
        </p:spPr>
      </p:cxnSp>
      <p:cxnSp>
        <p:nvCxnSpPr>
          <p:cNvPr id="20" name="Straight Arrow Connector 19"/>
          <p:cNvCxnSpPr/>
          <p:nvPr/>
        </p:nvCxnSpPr>
        <p:spPr>
          <a:xfrm flipV="1">
            <a:off x="8993188" y="774700"/>
            <a:ext cx="0" cy="2551113"/>
          </a:xfrm>
          <a:prstGeom prst="straightConnector1">
            <a:avLst/>
          </a:prstGeom>
          <a:ln w="63500" cap="sq">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345" name="Straight Arrow Connector 20"/>
          <p:cNvCxnSpPr>
            <a:cxnSpLocks noChangeShapeType="1"/>
          </p:cNvCxnSpPr>
          <p:nvPr/>
        </p:nvCxnSpPr>
        <p:spPr bwMode="auto">
          <a:xfrm flipH="1">
            <a:off x="8448675" y="771525"/>
            <a:ext cx="563563" cy="0"/>
          </a:xfrm>
          <a:prstGeom prst="straightConnector1">
            <a:avLst/>
          </a:prstGeom>
          <a:noFill/>
          <a:ln w="63500" algn="ctr">
            <a:solidFill>
              <a:srgbClr val="000000"/>
            </a:solidFill>
            <a:round/>
            <a:headEnd/>
            <a:tailEnd type="none" w="med" len="lg"/>
          </a:ln>
          <a:extLst>
            <a:ext uri="{909E8E84-426E-40DD-AFC4-6F175D3DCCD1}">
              <a14:hiddenFill xmlns:a14="http://schemas.microsoft.com/office/drawing/2010/main" xmlns="">
                <a:noFill/>
              </a14:hiddenFill>
            </a:ext>
          </a:extLst>
        </p:spPr>
      </p:cxnSp>
      <p:pic>
        <p:nvPicPr>
          <p:cNvPr id="14346"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11813" y="3684588"/>
            <a:ext cx="2416175"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p:nvPr/>
        </p:nvSpPr>
        <p:spPr>
          <a:xfrm>
            <a:off x="5703888" y="3851275"/>
            <a:ext cx="2324100" cy="515938"/>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Content Placeholder 2"/>
          <p:cNvSpPr txBox="1">
            <a:spLocks/>
          </p:cNvSpPr>
          <p:nvPr/>
        </p:nvSpPr>
        <p:spPr bwMode="auto">
          <a:xfrm>
            <a:off x="396875" y="1165225"/>
            <a:ext cx="4835525" cy="320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2800" i="1">
                <a:solidFill>
                  <a:srgbClr val="C00000"/>
                </a:solidFill>
              </a:rPr>
              <a:t>Technical Drawings</a:t>
            </a:r>
          </a:p>
          <a:p>
            <a:pPr lvl="1" eaLnBrk="1" hangingPunct="1">
              <a:spcBef>
                <a:spcPct val="20000"/>
              </a:spcBef>
              <a:buFontTx/>
              <a:buChar char="–"/>
            </a:pPr>
            <a:r>
              <a:rPr lang="en-US" sz="2800"/>
              <a:t>Drawings that provide technical information necessary to produce a product.</a:t>
            </a:r>
          </a:p>
          <a:p>
            <a:pPr lvl="2" eaLnBrk="1" hangingPunct="1">
              <a:spcBef>
                <a:spcPct val="20000"/>
              </a:spcBef>
              <a:buFontTx/>
              <a:buChar char="•"/>
            </a:pPr>
            <a:r>
              <a:rPr lang="en-US" sz="2000"/>
              <a:t>material, size, shape</a:t>
            </a:r>
          </a:p>
          <a:p>
            <a:pPr lvl="2" eaLnBrk="1" hangingPunct="1">
              <a:spcBef>
                <a:spcPct val="20000"/>
              </a:spcBef>
              <a:buFontTx/>
              <a:buChar char="•"/>
            </a:pPr>
            <a:r>
              <a:rPr lang="en-US" sz="2000"/>
              <a:t>assembly, if necessary</a:t>
            </a:r>
          </a:p>
          <a:p>
            <a:pPr lvl="1" eaLnBrk="1" hangingPunct="1">
              <a:spcBef>
                <a:spcPct val="20000"/>
              </a:spcBef>
              <a:buFontTx/>
              <a:buChar char="–"/>
            </a:pPr>
            <a:endParaRPr lang="en-US" sz="2800" i="1">
              <a:solidFill>
                <a:srgbClr val="C00000"/>
              </a:solidFill>
            </a:endParaRPr>
          </a:p>
          <a:p>
            <a:pPr lvl="1" eaLnBrk="1" hangingPunct="1">
              <a:spcBef>
                <a:spcPct val="20000"/>
              </a:spcBef>
              <a:buFontTx/>
              <a:buChar char="–"/>
            </a:pPr>
            <a:endParaRPr lang="en-US" sz="3200" i="1">
              <a:solidFill>
                <a:srgbClr val="C00000"/>
              </a:solidFill>
            </a:endParaRPr>
          </a:p>
        </p:txBody>
      </p:sp>
      <p:cxnSp>
        <p:nvCxnSpPr>
          <p:cNvPr id="14349" name="Straight Arrow Connector 15"/>
          <p:cNvCxnSpPr>
            <a:cxnSpLocks noChangeShapeType="1"/>
          </p:cNvCxnSpPr>
          <p:nvPr/>
        </p:nvCxnSpPr>
        <p:spPr bwMode="auto">
          <a:xfrm flipH="1">
            <a:off x="7985125" y="2476500"/>
            <a:ext cx="1000125" cy="0"/>
          </a:xfrm>
          <a:prstGeom prst="straightConnector1">
            <a:avLst/>
          </a:prstGeom>
          <a:noFill/>
          <a:ln w="63500" algn="ctr">
            <a:solidFill>
              <a:schemeClr val="tx1"/>
            </a:solidFill>
            <a:bevel/>
            <a:headEnd/>
            <a:tailEnd type="triangle" w="med" len="lg"/>
          </a:ln>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childTnLst>
                          </p:cTn>
                        </p:par>
                        <p:par>
                          <p:cTn id="17" fill="hold" nodeType="after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fade">
                                      <p:cBhvr>
                                        <p:cTn id="20"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flipV="1">
            <a:off x="8993188" y="774700"/>
            <a:ext cx="0" cy="2487613"/>
          </a:xfrm>
          <a:prstGeom prst="straightConnector1">
            <a:avLst/>
          </a:prstGeom>
          <a:ln w="63500" cap="sq">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5363" name="Title 1"/>
          <p:cNvSpPr>
            <a:spLocks noGrp="1"/>
          </p:cNvSpPr>
          <p:nvPr>
            <p:ph type="title"/>
          </p:nvPr>
        </p:nvSpPr>
        <p:spPr/>
        <p:txBody>
          <a:bodyPr/>
          <a:lstStyle/>
          <a:p>
            <a:pPr eaLnBrk="1" hangingPunct="1"/>
            <a:r>
              <a:rPr lang="en-US" sz="4000" smtClean="0"/>
              <a:t>Develop a Solution</a:t>
            </a:r>
          </a:p>
        </p:txBody>
      </p:sp>
      <p:pic>
        <p:nvPicPr>
          <p:cNvPr id="15364"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67650" y="2968625"/>
            <a:ext cx="1006475" cy="712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5750" y="366713"/>
            <a:ext cx="3363913" cy="2492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5366" name="Straight Arrow Connector 16"/>
          <p:cNvCxnSpPr>
            <a:cxnSpLocks noChangeShapeType="1"/>
          </p:cNvCxnSpPr>
          <p:nvPr/>
        </p:nvCxnSpPr>
        <p:spPr bwMode="auto">
          <a:xfrm flipV="1">
            <a:off x="7554913" y="3328988"/>
            <a:ext cx="342900" cy="9525"/>
          </a:xfrm>
          <a:prstGeom prst="straightConnector1">
            <a:avLst/>
          </a:prstGeom>
          <a:noFill/>
          <a:ln w="63500" algn="ctr">
            <a:solidFill>
              <a:srgbClr val="000000"/>
            </a:solidFill>
            <a:round/>
            <a:headEnd/>
            <a:tailEnd type="triangle" w="sm" len="med"/>
          </a:ln>
          <a:extLst>
            <a:ext uri="{909E8E84-426E-40DD-AFC4-6F175D3DCCD1}">
              <a14:hiddenFill xmlns:a14="http://schemas.microsoft.com/office/drawing/2010/main" xmlns="">
                <a:noFill/>
              </a14:hiddenFill>
            </a:ext>
          </a:extLst>
        </p:spPr>
      </p:cxnSp>
      <p:pic>
        <p:nvPicPr>
          <p:cNvPr id="1536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t="3098" r="14673"/>
          <a:stretch>
            <a:fillRect/>
          </a:stretch>
        </p:blipFill>
        <p:spPr bwMode="auto">
          <a:xfrm>
            <a:off x="5830888" y="2778125"/>
            <a:ext cx="1804987" cy="107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5368" name="Straight Arrow Connector 18"/>
          <p:cNvCxnSpPr>
            <a:cxnSpLocks noChangeShapeType="1"/>
            <a:endCxn id="15364" idx="3"/>
          </p:cNvCxnSpPr>
          <p:nvPr/>
        </p:nvCxnSpPr>
        <p:spPr bwMode="auto">
          <a:xfrm flipH="1">
            <a:off x="8874125" y="3325813"/>
            <a:ext cx="119063" cy="0"/>
          </a:xfrm>
          <a:prstGeom prst="straightConnector1">
            <a:avLst/>
          </a:prstGeom>
          <a:noFill/>
          <a:ln w="63500" algn="ctr">
            <a:solidFill>
              <a:srgbClr val="000000"/>
            </a:solidFill>
            <a:round/>
            <a:headEnd/>
            <a:tailEnd type="none" w="med" len="lg"/>
          </a:ln>
          <a:extLst>
            <a:ext uri="{909E8E84-426E-40DD-AFC4-6F175D3DCCD1}">
              <a14:hiddenFill xmlns:a14="http://schemas.microsoft.com/office/drawing/2010/main" xmlns="">
                <a:noFill/>
              </a14:hiddenFill>
            </a:ext>
          </a:extLst>
        </p:spPr>
      </p:cxnSp>
      <p:cxnSp>
        <p:nvCxnSpPr>
          <p:cNvPr id="20" name="Straight Arrow Connector 19"/>
          <p:cNvCxnSpPr/>
          <p:nvPr/>
        </p:nvCxnSpPr>
        <p:spPr>
          <a:xfrm flipV="1">
            <a:off x="8993188" y="774700"/>
            <a:ext cx="0" cy="2551113"/>
          </a:xfrm>
          <a:prstGeom prst="straightConnector1">
            <a:avLst/>
          </a:prstGeom>
          <a:ln w="63500" cap="sq">
            <a:solidFill>
              <a:srgbClr val="00339A"/>
            </a:solidFill>
            <a:tailEnd type="triangle" w="med" len="lg"/>
          </a:ln>
        </p:spPr>
        <p:style>
          <a:lnRef idx="1">
            <a:schemeClr val="accent1"/>
          </a:lnRef>
          <a:fillRef idx="0">
            <a:schemeClr val="accent1"/>
          </a:fillRef>
          <a:effectRef idx="0">
            <a:schemeClr val="accent1"/>
          </a:effectRef>
          <a:fontRef idx="minor">
            <a:schemeClr val="tx1"/>
          </a:fontRef>
        </p:style>
      </p:cxnSp>
      <p:pic>
        <p:nvPicPr>
          <p:cNvPr id="15370"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11813" y="3684588"/>
            <a:ext cx="2416175"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Content Placeholder 2"/>
          <p:cNvSpPr txBox="1">
            <a:spLocks/>
          </p:cNvSpPr>
          <p:nvPr/>
        </p:nvSpPr>
        <p:spPr>
          <a:xfrm>
            <a:off x="442913" y="1062038"/>
            <a:ext cx="4967287" cy="2595562"/>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800" dirty="0" smtClean="0">
                <a:solidFill>
                  <a:schemeClr val="bg1">
                    <a:lumMod val="75000"/>
                  </a:schemeClr>
                </a:solidFill>
              </a:rPr>
              <a:t>Select </a:t>
            </a:r>
            <a:r>
              <a:rPr lang="en-US" sz="2800" dirty="0">
                <a:solidFill>
                  <a:schemeClr val="bg1">
                    <a:lumMod val="75000"/>
                  </a:schemeClr>
                </a:solidFill>
              </a:rPr>
              <a:t>an approach</a:t>
            </a:r>
          </a:p>
          <a:p>
            <a:pPr lvl="1">
              <a:defRPr/>
            </a:pPr>
            <a:r>
              <a:rPr lang="en-US" sz="2800" i="1" dirty="0" smtClean="0">
                <a:solidFill>
                  <a:schemeClr val="bg1">
                    <a:lumMod val="75000"/>
                  </a:schemeClr>
                </a:solidFill>
                <a:cs typeface="+mn-cs"/>
              </a:rPr>
              <a:t>Decision </a:t>
            </a:r>
            <a:r>
              <a:rPr lang="en-US" sz="2800" i="1" dirty="0">
                <a:solidFill>
                  <a:schemeClr val="bg1">
                    <a:lumMod val="75000"/>
                  </a:schemeClr>
                </a:solidFill>
                <a:cs typeface="+mn-cs"/>
              </a:rPr>
              <a:t>Matrix</a:t>
            </a:r>
          </a:p>
          <a:p>
            <a:pPr>
              <a:defRPr/>
            </a:pPr>
            <a:r>
              <a:rPr lang="en-US" sz="2800" dirty="0" smtClean="0">
                <a:solidFill>
                  <a:schemeClr val="bg1">
                    <a:lumMod val="75000"/>
                  </a:schemeClr>
                </a:solidFill>
              </a:rPr>
              <a:t>Create detailed design solution</a:t>
            </a:r>
          </a:p>
          <a:p>
            <a:pPr lvl="1">
              <a:defRPr/>
            </a:pPr>
            <a:r>
              <a:rPr lang="en-US" sz="2800" i="1" dirty="0" smtClean="0">
                <a:solidFill>
                  <a:schemeClr val="bg1">
                    <a:lumMod val="75000"/>
                  </a:schemeClr>
                </a:solidFill>
                <a:cs typeface="+mn-cs"/>
              </a:rPr>
              <a:t>Technical Drawings</a:t>
            </a:r>
          </a:p>
          <a:p>
            <a:pPr>
              <a:defRPr/>
            </a:pPr>
            <a:r>
              <a:rPr lang="en-US" sz="2800" dirty="0">
                <a:solidFill>
                  <a:schemeClr val="bg1">
                    <a:lumMod val="75000"/>
                  </a:schemeClr>
                </a:solidFill>
              </a:rPr>
              <a:t>Justify the solution path</a:t>
            </a:r>
          </a:p>
          <a:p>
            <a:pPr lvl="1">
              <a:defRPr/>
            </a:pPr>
            <a:endParaRPr lang="en-US" sz="2800" i="1" dirty="0">
              <a:solidFill>
                <a:srgbClr val="C00000"/>
              </a:solidFill>
              <a:cs typeface="+mn-cs"/>
            </a:endParaRPr>
          </a:p>
        </p:txBody>
      </p:sp>
      <p:pic>
        <p:nvPicPr>
          <p:cNvPr id="22"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70575" y="4340225"/>
            <a:ext cx="1960563" cy="801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3" name="Straight Arrow Connector 22"/>
          <p:cNvCxnSpPr>
            <a:cxnSpLocks noChangeShapeType="1"/>
          </p:cNvCxnSpPr>
          <p:nvPr/>
        </p:nvCxnSpPr>
        <p:spPr bwMode="auto">
          <a:xfrm>
            <a:off x="7491413" y="4810125"/>
            <a:ext cx="1549400" cy="0"/>
          </a:xfrm>
          <a:prstGeom prst="straightConnector1">
            <a:avLst/>
          </a:prstGeom>
          <a:noFill/>
          <a:ln w="63500" algn="ctr">
            <a:solidFill>
              <a:srgbClr val="00339A"/>
            </a:solidFill>
            <a:round/>
            <a:headEnd/>
            <a:tailEnd type="none" w="med" len="lg"/>
          </a:ln>
          <a:extLst>
            <a:ext uri="{909E8E84-426E-40DD-AFC4-6F175D3DCCD1}">
              <a14:hiddenFill xmlns:a14="http://schemas.microsoft.com/office/drawing/2010/main" xmlns="">
                <a:noFill/>
              </a14:hiddenFill>
            </a:ext>
          </a:extLst>
        </p:spPr>
      </p:cxnSp>
      <p:sp>
        <p:nvSpPr>
          <p:cNvPr id="24" name="TextBox 23"/>
          <p:cNvSpPr txBox="1">
            <a:spLocks noChangeArrowheads="1"/>
          </p:cNvSpPr>
          <p:nvPr/>
        </p:nvSpPr>
        <p:spPr bwMode="auto">
          <a:xfrm>
            <a:off x="2014538" y="4810125"/>
            <a:ext cx="3816350"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2060"/>
                </a:solidFill>
              </a:rPr>
              <a:t>If a solution is found to be invalid or cannot be justified, the designer must return to a previous step in the design process.</a:t>
            </a:r>
          </a:p>
        </p:txBody>
      </p:sp>
      <p:cxnSp>
        <p:nvCxnSpPr>
          <p:cNvPr id="25" name="Straight Arrow Connector 24"/>
          <p:cNvCxnSpPr>
            <a:cxnSpLocks noChangeShapeType="1"/>
          </p:cNvCxnSpPr>
          <p:nvPr/>
        </p:nvCxnSpPr>
        <p:spPr bwMode="auto">
          <a:xfrm flipH="1" flipV="1">
            <a:off x="8993188" y="3333750"/>
            <a:ext cx="19050" cy="1476375"/>
          </a:xfrm>
          <a:prstGeom prst="straightConnector1">
            <a:avLst/>
          </a:prstGeom>
          <a:noFill/>
          <a:ln w="63500" algn="ctr">
            <a:solidFill>
              <a:srgbClr val="00339A"/>
            </a:solidFill>
            <a:round/>
            <a:headEnd/>
            <a:tailEnd type="none" w="med" len="lg"/>
          </a:ln>
          <a:extLst>
            <a:ext uri="{909E8E84-426E-40DD-AFC4-6F175D3DCCD1}">
              <a14:hiddenFill xmlns:a14="http://schemas.microsoft.com/office/drawing/2010/main" xmlns="">
                <a:noFill/>
              </a14:hiddenFill>
            </a:ext>
          </a:extLst>
        </p:spPr>
      </p:cxnSp>
      <p:cxnSp>
        <p:nvCxnSpPr>
          <p:cNvPr id="26" name="Straight Arrow Connector 25"/>
          <p:cNvCxnSpPr>
            <a:cxnSpLocks noChangeShapeType="1"/>
          </p:cNvCxnSpPr>
          <p:nvPr/>
        </p:nvCxnSpPr>
        <p:spPr bwMode="auto">
          <a:xfrm flipH="1">
            <a:off x="7985125" y="2495550"/>
            <a:ext cx="1008063" cy="0"/>
          </a:xfrm>
          <a:prstGeom prst="straightConnector1">
            <a:avLst/>
          </a:prstGeom>
          <a:noFill/>
          <a:ln w="63500" algn="ctr">
            <a:solidFill>
              <a:srgbClr val="00339A"/>
            </a:solidFill>
            <a:bevel/>
            <a:headEnd/>
            <a:tailEnd type="triangle" w="med" len="lg"/>
          </a:ln>
          <a:extLst>
            <a:ext uri="{909E8E84-426E-40DD-AFC4-6F175D3DCCD1}">
              <a14:hiddenFill xmlns:a14="http://schemas.microsoft.com/office/drawing/2010/main" xmlns="">
                <a:noFill/>
              </a14:hiddenFill>
            </a:ext>
          </a:extLst>
        </p:spPr>
      </p:cxnSp>
      <p:cxnSp>
        <p:nvCxnSpPr>
          <p:cNvPr id="15377" name="Straight Arrow Connector 28"/>
          <p:cNvCxnSpPr>
            <a:cxnSpLocks noChangeShapeType="1"/>
          </p:cNvCxnSpPr>
          <p:nvPr/>
        </p:nvCxnSpPr>
        <p:spPr bwMode="auto">
          <a:xfrm flipH="1">
            <a:off x="8489950" y="757238"/>
            <a:ext cx="550863" cy="17462"/>
          </a:xfrm>
          <a:prstGeom prst="straightConnector1">
            <a:avLst/>
          </a:prstGeom>
          <a:noFill/>
          <a:ln w="50800" algn="ctr">
            <a:solidFill>
              <a:schemeClr val="tx1"/>
            </a:solidFill>
            <a:round/>
            <a:headEnd/>
            <a:tailEnd type="none" w="med" len="lg"/>
          </a:ln>
          <a:extLst>
            <a:ext uri="{909E8E84-426E-40DD-AFC4-6F175D3DCCD1}">
              <a14:hiddenFill xmlns:a14="http://schemas.microsoft.com/office/drawing/2010/main" xmlns="">
                <a:noFill/>
              </a14:hiddenFill>
            </a:ext>
          </a:extLst>
        </p:spPr>
      </p:cxnSp>
      <p:cxnSp>
        <p:nvCxnSpPr>
          <p:cNvPr id="28" name="Straight Arrow Connector 27"/>
          <p:cNvCxnSpPr>
            <a:cxnSpLocks noChangeShapeType="1"/>
          </p:cNvCxnSpPr>
          <p:nvPr/>
        </p:nvCxnSpPr>
        <p:spPr bwMode="auto">
          <a:xfrm flipH="1">
            <a:off x="7766050" y="754063"/>
            <a:ext cx="1287463" cy="3175"/>
          </a:xfrm>
          <a:prstGeom prst="straightConnector1">
            <a:avLst/>
          </a:prstGeom>
          <a:noFill/>
          <a:ln w="63500" algn="ctr">
            <a:solidFill>
              <a:srgbClr val="00339A"/>
            </a:solidFill>
            <a:round/>
            <a:headEnd/>
            <a:tailEnd type="triangle" w="med" len="lg"/>
          </a:ln>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nodeType="afterGroup">
                            <p:stCondLst>
                              <p:cond delay="500"/>
                            </p:stCondLst>
                            <p:childTnLst>
                              <p:par>
                                <p:cTn id="19" presetID="22" presetClass="entr" presetSubtype="4"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childTnLst>
                          </p:cTn>
                        </p:par>
                        <p:par>
                          <p:cTn id="22" fill="hold" nodeType="afterGroup">
                            <p:stCondLst>
                              <p:cond delay="1000"/>
                            </p:stCondLst>
                            <p:childTnLst>
                              <p:par>
                                <p:cTn id="23" presetID="22" presetClass="entr" presetSubtype="4"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par>
                          <p:cTn id="26" fill="hold" nodeType="afterGroup">
                            <p:stCondLst>
                              <p:cond delay="1500"/>
                            </p:stCondLst>
                            <p:childTnLst>
                              <p:par>
                                <p:cTn id="27" presetID="22" presetClass="entr" presetSubtype="2"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right)">
                                      <p:cBhvr>
                                        <p:cTn id="29" dur="500"/>
                                        <p:tgtEl>
                                          <p:spTgt spid="26"/>
                                        </p:tgtEl>
                                      </p:cBhvr>
                                    </p:animEffect>
                                  </p:childTnLst>
                                </p:cTn>
                              </p:par>
                              <p:par>
                                <p:cTn id="30" presetID="22" presetClass="entr" presetSubtype="2"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right)">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33388" y="1470025"/>
            <a:ext cx="4740275" cy="47291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2800"/>
              <a:t>Construct a testable prototype</a:t>
            </a:r>
          </a:p>
          <a:p>
            <a:pPr eaLnBrk="1" hangingPunct="1">
              <a:spcBef>
                <a:spcPct val="20000"/>
              </a:spcBef>
              <a:buFontTx/>
              <a:buChar char="•"/>
            </a:pPr>
            <a:r>
              <a:rPr lang="en-US" sz="2800"/>
              <a:t>Plan prototype testing</a:t>
            </a:r>
          </a:p>
          <a:p>
            <a:pPr lvl="1" eaLnBrk="1" hangingPunct="1">
              <a:spcBef>
                <a:spcPct val="20000"/>
              </a:spcBef>
              <a:buFontTx/>
              <a:buChar char="–"/>
            </a:pPr>
            <a:r>
              <a:rPr lang="en-US" sz="2400" i="1"/>
              <a:t>Performance</a:t>
            </a:r>
          </a:p>
          <a:p>
            <a:pPr lvl="1" eaLnBrk="1" hangingPunct="1">
              <a:spcBef>
                <a:spcPct val="20000"/>
              </a:spcBef>
              <a:buFontTx/>
              <a:buChar char="–"/>
            </a:pPr>
            <a:r>
              <a:rPr lang="en-US" sz="2400" i="1"/>
              <a:t>Usability</a:t>
            </a:r>
          </a:p>
          <a:p>
            <a:pPr lvl="1" eaLnBrk="1" hangingPunct="1">
              <a:spcBef>
                <a:spcPct val="20000"/>
              </a:spcBef>
              <a:buFontTx/>
              <a:buChar char="–"/>
            </a:pPr>
            <a:r>
              <a:rPr lang="en-US" sz="2400" i="1"/>
              <a:t>Durability</a:t>
            </a:r>
          </a:p>
          <a:p>
            <a:pPr eaLnBrk="1" hangingPunct="1">
              <a:spcBef>
                <a:spcPct val="20000"/>
              </a:spcBef>
              <a:buFontTx/>
              <a:buChar char="•"/>
            </a:pPr>
            <a:r>
              <a:rPr lang="en-US" sz="2800"/>
              <a:t>Test prototype </a:t>
            </a:r>
          </a:p>
          <a:p>
            <a:pPr lvl="1" eaLnBrk="1" hangingPunct="1">
              <a:spcBef>
                <a:spcPct val="20000"/>
              </a:spcBef>
              <a:buFontTx/>
              <a:buChar char="–"/>
            </a:pPr>
            <a:r>
              <a:rPr lang="en-US" sz="2400"/>
              <a:t>collect test data</a:t>
            </a:r>
          </a:p>
          <a:p>
            <a:pPr lvl="1" eaLnBrk="1" hangingPunct="1">
              <a:spcBef>
                <a:spcPct val="20000"/>
              </a:spcBef>
              <a:buFontTx/>
              <a:buChar char="–"/>
            </a:pPr>
            <a:r>
              <a:rPr lang="en-US" sz="2400"/>
              <a:t>analyze test data</a:t>
            </a:r>
          </a:p>
          <a:p>
            <a:pPr eaLnBrk="1" hangingPunct="1">
              <a:spcBef>
                <a:spcPct val="20000"/>
              </a:spcBef>
              <a:buFontTx/>
              <a:buChar char="•"/>
            </a:pPr>
            <a:r>
              <a:rPr lang="en-US" sz="2800" i="1">
                <a:solidFill>
                  <a:srgbClr val="C00000"/>
                </a:solidFill>
              </a:rPr>
              <a:t>Test Report</a:t>
            </a:r>
          </a:p>
          <a:p>
            <a:pPr lvl="1" eaLnBrk="1" hangingPunct="1">
              <a:spcBef>
                <a:spcPct val="20000"/>
              </a:spcBef>
              <a:buFontTx/>
              <a:buChar char="–"/>
            </a:pPr>
            <a:endParaRPr lang="en-US" sz="3200" i="1">
              <a:solidFill>
                <a:srgbClr val="C00000"/>
              </a:solidFill>
            </a:endParaRPr>
          </a:p>
        </p:txBody>
      </p:sp>
      <p:sp>
        <p:nvSpPr>
          <p:cNvPr id="16387" name="Title 1"/>
          <p:cNvSpPr>
            <a:spLocks noGrp="1"/>
          </p:cNvSpPr>
          <p:nvPr>
            <p:ph type="title"/>
          </p:nvPr>
        </p:nvSpPr>
        <p:spPr>
          <a:xfrm>
            <a:off x="441325" y="422275"/>
            <a:ext cx="4637088" cy="715963"/>
          </a:xfrm>
        </p:spPr>
        <p:txBody>
          <a:bodyPr/>
          <a:lstStyle/>
          <a:p>
            <a:pPr algn="ctr" eaLnBrk="1" hangingPunct="1"/>
            <a:r>
              <a:rPr lang="en-US" sz="4000" smtClean="0"/>
              <a:t>Construct and Test a Prototype</a:t>
            </a:r>
          </a:p>
        </p:txBody>
      </p:sp>
      <p:pic>
        <p:nvPicPr>
          <p:cNvPr id="1638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51438" y="455613"/>
            <a:ext cx="406400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91163" y="5156200"/>
            <a:ext cx="1792287" cy="614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5421313" y="5256213"/>
            <a:ext cx="1927225" cy="515937"/>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33388" y="1450975"/>
            <a:ext cx="4740275" cy="4729163"/>
          </a:xfrm>
          <a:prstGeom prst="rect">
            <a:avLst/>
          </a:prstGeom>
          <a:solidFill>
            <a:schemeClr val="bg1"/>
          </a:solid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800" dirty="0" smtClean="0">
                <a:solidFill>
                  <a:schemeClr val="bg1">
                    <a:lumMod val="75000"/>
                  </a:schemeClr>
                </a:solidFill>
              </a:rPr>
              <a:t>Construct a testable prototype</a:t>
            </a:r>
          </a:p>
          <a:p>
            <a:pPr>
              <a:defRPr/>
            </a:pPr>
            <a:r>
              <a:rPr lang="en-US" sz="2800" dirty="0" smtClean="0">
                <a:solidFill>
                  <a:schemeClr val="bg1">
                    <a:lumMod val="75000"/>
                  </a:schemeClr>
                </a:solidFill>
              </a:rPr>
              <a:t>Plan prototype testing</a:t>
            </a:r>
          </a:p>
          <a:p>
            <a:pPr lvl="1">
              <a:defRPr/>
            </a:pPr>
            <a:r>
              <a:rPr lang="en-US" sz="2400" i="1" dirty="0" smtClean="0">
                <a:solidFill>
                  <a:schemeClr val="bg1">
                    <a:lumMod val="75000"/>
                  </a:schemeClr>
                </a:solidFill>
                <a:cs typeface="+mn-cs"/>
              </a:rPr>
              <a:t>Performance</a:t>
            </a:r>
          </a:p>
          <a:p>
            <a:pPr lvl="1">
              <a:defRPr/>
            </a:pPr>
            <a:r>
              <a:rPr lang="en-US" sz="2400" i="1" dirty="0" smtClean="0">
                <a:solidFill>
                  <a:schemeClr val="bg1">
                    <a:lumMod val="75000"/>
                  </a:schemeClr>
                </a:solidFill>
                <a:cs typeface="+mn-cs"/>
              </a:rPr>
              <a:t>Usability</a:t>
            </a:r>
          </a:p>
          <a:p>
            <a:pPr lvl="1">
              <a:defRPr/>
            </a:pPr>
            <a:r>
              <a:rPr lang="en-US" sz="2400" i="1" dirty="0" smtClean="0">
                <a:solidFill>
                  <a:schemeClr val="bg1">
                    <a:lumMod val="75000"/>
                  </a:schemeClr>
                </a:solidFill>
                <a:cs typeface="+mn-cs"/>
              </a:rPr>
              <a:t>Durability</a:t>
            </a:r>
          </a:p>
          <a:p>
            <a:pPr>
              <a:defRPr/>
            </a:pPr>
            <a:r>
              <a:rPr lang="en-US" sz="2800" dirty="0" smtClean="0">
                <a:solidFill>
                  <a:schemeClr val="bg1">
                    <a:lumMod val="75000"/>
                  </a:schemeClr>
                </a:solidFill>
              </a:rPr>
              <a:t>Test prototype </a:t>
            </a:r>
          </a:p>
          <a:p>
            <a:pPr lvl="1">
              <a:defRPr/>
            </a:pPr>
            <a:r>
              <a:rPr lang="en-US" sz="2400" dirty="0" smtClean="0">
                <a:solidFill>
                  <a:schemeClr val="bg1">
                    <a:lumMod val="75000"/>
                  </a:schemeClr>
                </a:solidFill>
                <a:cs typeface="+mn-cs"/>
              </a:rPr>
              <a:t>collect test data</a:t>
            </a:r>
          </a:p>
          <a:p>
            <a:pPr lvl="1">
              <a:defRPr/>
            </a:pPr>
            <a:r>
              <a:rPr lang="en-US" sz="2400" dirty="0">
                <a:solidFill>
                  <a:schemeClr val="bg1">
                    <a:lumMod val="75000"/>
                  </a:schemeClr>
                </a:solidFill>
                <a:cs typeface="+mn-cs"/>
              </a:rPr>
              <a:t>a</a:t>
            </a:r>
            <a:r>
              <a:rPr lang="en-US" sz="2400" dirty="0" smtClean="0">
                <a:solidFill>
                  <a:schemeClr val="bg1">
                    <a:lumMod val="75000"/>
                  </a:schemeClr>
                </a:solidFill>
                <a:cs typeface="+mn-cs"/>
              </a:rPr>
              <a:t>nalyze test data</a:t>
            </a:r>
          </a:p>
          <a:p>
            <a:pPr>
              <a:defRPr/>
            </a:pPr>
            <a:r>
              <a:rPr lang="en-US" sz="2800" i="1" dirty="0" smtClean="0">
                <a:solidFill>
                  <a:schemeClr val="bg1">
                    <a:lumMod val="75000"/>
                  </a:schemeClr>
                </a:solidFill>
              </a:rPr>
              <a:t>Test Report</a:t>
            </a:r>
          </a:p>
          <a:p>
            <a:pPr lvl="1">
              <a:defRPr/>
            </a:pPr>
            <a:endParaRPr lang="en-US" i="1" dirty="0">
              <a:solidFill>
                <a:schemeClr val="bg1">
                  <a:lumMod val="75000"/>
                </a:schemeClr>
              </a:solidFill>
              <a:cs typeface="+mn-cs"/>
            </a:endParaRPr>
          </a:p>
        </p:txBody>
      </p:sp>
      <p:sp>
        <p:nvSpPr>
          <p:cNvPr id="8" name="TextBox 7"/>
          <p:cNvSpPr txBox="1">
            <a:spLocks noChangeArrowheads="1"/>
          </p:cNvSpPr>
          <p:nvPr/>
        </p:nvSpPr>
        <p:spPr bwMode="auto">
          <a:xfrm>
            <a:off x="977900" y="3627438"/>
            <a:ext cx="3640138" cy="26781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2060"/>
                </a:solidFill>
              </a:rPr>
              <a:t>If a testable prototype cannot be built or test data analysis indicates a flawed design, the designer must return to a previous step of the design process.</a:t>
            </a:r>
          </a:p>
        </p:txBody>
      </p:sp>
      <p:pic>
        <p:nvPicPr>
          <p:cNvPr id="1741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51438" y="455613"/>
            <a:ext cx="406400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91163" y="5156200"/>
            <a:ext cx="1792287" cy="614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5426075" y="5256213"/>
            <a:ext cx="1917700" cy="515937"/>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3" name="Straight Arrow Connector 12"/>
          <p:cNvCxnSpPr/>
          <p:nvPr/>
        </p:nvCxnSpPr>
        <p:spPr>
          <a:xfrm flipH="1">
            <a:off x="7283450" y="792163"/>
            <a:ext cx="1654175" cy="0"/>
          </a:xfrm>
          <a:prstGeom prst="straightConnector1">
            <a:avLst/>
          </a:prstGeom>
          <a:ln w="63500" cap="sq">
            <a:solidFill>
              <a:srgbClr val="00339A"/>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noChangeShapeType="1"/>
          </p:cNvCxnSpPr>
          <p:nvPr/>
        </p:nvCxnSpPr>
        <p:spPr bwMode="auto">
          <a:xfrm>
            <a:off x="7089775" y="6261100"/>
            <a:ext cx="1893888" cy="0"/>
          </a:xfrm>
          <a:prstGeom prst="straightConnector1">
            <a:avLst/>
          </a:prstGeom>
          <a:noFill/>
          <a:ln w="63500" algn="ctr">
            <a:solidFill>
              <a:srgbClr val="00339A"/>
            </a:solidFill>
            <a:round/>
            <a:headEnd/>
            <a:tailEnd type="none" w="med" len="lg"/>
          </a:ln>
          <a:extLst>
            <a:ext uri="{909E8E84-426E-40DD-AFC4-6F175D3DCCD1}">
              <a14:hiddenFill xmlns:a14="http://schemas.microsoft.com/office/drawing/2010/main" xmlns="">
                <a:noFill/>
              </a14:hiddenFill>
            </a:ext>
          </a:extLst>
        </p:spPr>
      </p:cxnSp>
      <p:cxnSp>
        <p:nvCxnSpPr>
          <p:cNvPr id="15" name="Straight Arrow Connector 14"/>
          <p:cNvCxnSpPr>
            <a:cxnSpLocks noChangeShapeType="1"/>
          </p:cNvCxnSpPr>
          <p:nvPr/>
        </p:nvCxnSpPr>
        <p:spPr bwMode="auto">
          <a:xfrm flipH="1" flipV="1">
            <a:off x="8937625" y="792163"/>
            <a:ext cx="46038" cy="5468937"/>
          </a:xfrm>
          <a:prstGeom prst="straightConnector1">
            <a:avLst/>
          </a:prstGeom>
          <a:noFill/>
          <a:ln w="63500" algn="ctr">
            <a:solidFill>
              <a:srgbClr val="00339A"/>
            </a:solidFill>
            <a:round/>
            <a:headEnd/>
            <a:tailEnd type="none" w="med" len="lg"/>
          </a:ln>
          <a:extLst>
            <a:ext uri="{909E8E84-426E-40DD-AFC4-6F175D3DCCD1}">
              <a14:hiddenFill xmlns:a14="http://schemas.microsoft.com/office/drawing/2010/main" xmlns="">
                <a:noFill/>
              </a14:hiddenFill>
            </a:ext>
          </a:extLst>
        </p:spPr>
      </p:cxnSp>
      <p:cxnSp>
        <p:nvCxnSpPr>
          <p:cNvPr id="16" name="Straight Arrow Connector 15"/>
          <p:cNvCxnSpPr>
            <a:cxnSpLocks noChangeShapeType="1"/>
          </p:cNvCxnSpPr>
          <p:nvPr/>
        </p:nvCxnSpPr>
        <p:spPr bwMode="auto">
          <a:xfrm flipH="1">
            <a:off x="7423150" y="2465388"/>
            <a:ext cx="1560513" cy="0"/>
          </a:xfrm>
          <a:prstGeom prst="straightConnector1">
            <a:avLst/>
          </a:prstGeom>
          <a:noFill/>
          <a:ln w="63500" algn="ctr">
            <a:solidFill>
              <a:srgbClr val="00339A"/>
            </a:solidFill>
            <a:bevel/>
            <a:headEnd/>
            <a:tailEnd type="triangle" w="med" len="lg"/>
          </a:ln>
          <a:extLst>
            <a:ext uri="{909E8E84-426E-40DD-AFC4-6F175D3DCCD1}">
              <a14:hiddenFill xmlns:a14="http://schemas.microsoft.com/office/drawing/2010/main" xmlns="">
                <a:noFill/>
              </a14:hiddenFill>
            </a:ext>
          </a:extLst>
        </p:spPr>
      </p:cxnSp>
      <p:pic>
        <p:nvPicPr>
          <p:cNvPr id="5"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r="10115"/>
          <a:stretch>
            <a:fillRect/>
          </a:stretch>
        </p:blipFill>
        <p:spPr bwMode="auto">
          <a:xfrm>
            <a:off x="5360988" y="5792788"/>
            <a:ext cx="1728787" cy="844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420" name="Title 1"/>
          <p:cNvSpPr txBox="1">
            <a:spLocks/>
          </p:cNvSpPr>
          <p:nvPr/>
        </p:nvSpPr>
        <p:spPr bwMode="auto">
          <a:xfrm>
            <a:off x="441325" y="422275"/>
            <a:ext cx="4637088" cy="71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a:solidFill>
                  <a:srgbClr val="00386B"/>
                </a:solidFill>
              </a:rPr>
              <a:t>Construct and Test a Prototype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nodeType="afterGroup">
                            <p:stCondLst>
                              <p:cond delay="500"/>
                            </p:stCondLst>
                            <p:childTnLst>
                              <p:par>
                                <p:cTn id="22" presetID="2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par>
                          <p:cTn id="25" fill="hold" nodeType="afterGroup">
                            <p:stCondLst>
                              <p:cond delay="1000"/>
                            </p:stCondLst>
                            <p:childTnLst>
                              <p:par>
                                <p:cTn id="26" presetID="22" presetClass="entr" presetSubtype="2"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par>
                                <p:cTn id="29" presetID="22" presetClass="entr" presetSubtype="2"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z="4000" smtClean="0"/>
              <a:t>Evaluate the Solution</a:t>
            </a:r>
          </a:p>
        </p:txBody>
      </p:sp>
      <p:sp>
        <p:nvSpPr>
          <p:cNvPr id="3" name="Content Placeholder 2"/>
          <p:cNvSpPr txBox="1">
            <a:spLocks/>
          </p:cNvSpPr>
          <p:nvPr/>
        </p:nvSpPr>
        <p:spPr bwMode="auto">
          <a:xfrm>
            <a:off x="442913" y="1062038"/>
            <a:ext cx="4814887" cy="474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2800"/>
              <a:t>Evaluate solution effectiveness</a:t>
            </a:r>
          </a:p>
          <a:p>
            <a:pPr eaLnBrk="1" hangingPunct="1">
              <a:spcBef>
                <a:spcPct val="20000"/>
              </a:spcBef>
              <a:buFontTx/>
              <a:buChar char="•"/>
            </a:pPr>
            <a:r>
              <a:rPr lang="en-US" sz="2800"/>
              <a:t>Reflect on design </a:t>
            </a:r>
          </a:p>
          <a:p>
            <a:pPr lvl="1" eaLnBrk="1" hangingPunct="1">
              <a:spcBef>
                <a:spcPct val="20000"/>
              </a:spcBef>
              <a:buFontTx/>
              <a:buChar char="–"/>
            </a:pPr>
            <a:r>
              <a:rPr lang="en-US" sz="2400" i="1"/>
              <a:t>Recommend improvements</a:t>
            </a:r>
          </a:p>
          <a:p>
            <a:pPr eaLnBrk="1" hangingPunct="1">
              <a:spcBef>
                <a:spcPct val="20000"/>
              </a:spcBef>
              <a:buFontTx/>
              <a:buChar char="•"/>
            </a:pPr>
            <a:r>
              <a:rPr lang="en-US" sz="2800"/>
              <a:t>Optimize/Redesign the solution</a:t>
            </a:r>
          </a:p>
          <a:p>
            <a:pPr lvl="1" eaLnBrk="1" hangingPunct="1">
              <a:spcBef>
                <a:spcPct val="20000"/>
              </a:spcBef>
              <a:buFontTx/>
              <a:buChar char="–"/>
            </a:pPr>
            <a:r>
              <a:rPr lang="en-US" sz="2400" i="1"/>
              <a:t>[Return to prior design process steps, if necessary]</a:t>
            </a:r>
          </a:p>
          <a:p>
            <a:pPr lvl="1" eaLnBrk="1" hangingPunct="1">
              <a:spcBef>
                <a:spcPct val="20000"/>
              </a:spcBef>
              <a:buFontTx/>
              <a:buChar char="–"/>
            </a:pPr>
            <a:r>
              <a:rPr lang="en-US" sz="2400" i="1"/>
              <a:t>Revise design documents</a:t>
            </a:r>
          </a:p>
          <a:p>
            <a:pPr eaLnBrk="1" hangingPunct="1">
              <a:spcBef>
                <a:spcPct val="20000"/>
              </a:spcBef>
              <a:buFontTx/>
              <a:buChar char="•"/>
            </a:pPr>
            <a:r>
              <a:rPr lang="en-US" sz="2800" i="1">
                <a:solidFill>
                  <a:srgbClr val="C00000"/>
                </a:solidFill>
              </a:rPr>
              <a:t>Project Recommendations</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64213" y="6035675"/>
            <a:ext cx="1795462" cy="53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94350" y="1047750"/>
            <a:ext cx="3171825" cy="5035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5699125" y="6173788"/>
            <a:ext cx="1928813" cy="45561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up)">
                                      <p:cBhvr>
                                        <p:cTn id="7" dur="500"/>
                                        <p:tgtEl>
                                          <p:spTgt spid="6146"/>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4000" smtClean="0"/>
              <a:t>Evaluate the Solution</a:t>
            </a:r>
          </a:p>
        </p:txBody>
      </p:sp>
      <p:sp>
        <p:nvSpPr>
          <p:cNvPr id="3" name="Content Placeholder 2"/>
          <p:cNvSpPr txBox="1">
            <a:spLocks/>
          </p:cNvSpPr>
          <p:nvPr/>
        </p:nvSpPr>
        <p:spPr>
          <a:xfrm>
            <a:off x="442913" y="1062038"/>
            <a:ext cx="4814887" cy="4745037"/>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800" dirty="0" smtClean="0">
                <a:solidFill>
                  <a:schemeClr val="bg1">
                    <a:lumMod val="75000"/>
                  </a:schemeClr>
                </a:solidFill>
              </a:rPr>
              <a:t>Evaluate solution effectiveness</a:t>
            </a:r>
          </a:p>
          <a:p>
            <a:pPr>
              <a:defRPr/>
            </a:pPr>
            <a:r>
              <a:rPr lang="en-US" sz="2800" dirty="0" smtClean="0">
                <a:solidFill>
                  <a:schemeClr val="bg1">
                    <a:lumMod val="75000"/>
                  </a:schemeClr>
                </a:solidFill>
              </a:rPr>
              <a:t>Reflect on design </a:t>
            </a:r>
          </a:p>
          <a:p>
            <a:pPr lvl="1">
              <a:defRPr/>
            </a:pPr>
            <a:r>
              <a:rPr lang="en-US" sz="2400" i="1" dirty="0">
                <a:solidFill>
                  <a:schemeClr val="bg1">
                    <a:lumMod val="75000"/>
                  </a:schemeClr>
                </a:solidFill>
                <a:cs typeface="+mn-cs"/>
              </a:rPr>
              <a:t>R</a:t>
            </a:r>
            <a:r>
              <a:rPr lang="en-US" sz="2400" i="1" dirty="0" smtClean="0">
                <a:solidFill>
                  <a:schemeClr val="bg1">
                    <a:lumMod val="75000"/>
                  </a:schemeClr>
                </a:solidFill>
                <a:cs typeface="+mn-cs"/>
              </a:rPr>
              <a:t>ecommend improvements</a:t>
            </a:r>
          </a:p>
          <a:p>
            <a:pPr>
              <a:defRPr/>
            </a:pPr>
            <a:r>
              <a:rPr lang="en-US" sz="2800" dirty="0" smtClean="0">
                <a:solidFill>
                  <a:schemeClr val="bg1">
                    <a:lumMod val="75000"/>
                  </a:schemeClr>
                </a:solidFill>
              </a:rPr>
              <a:t>Optimize/Redesign the solution</a:t>
            </a:r>
          </a:p>
          <a:p>
            <a:pPr lvl="1">
              <a:defRPr/>
            </a:pPr>
            <a:r>
              <a:rPr lang="en-US" sz="2400" i="1" dirty="0" smtClean="0">
                <a:solidFill>
                  <a:schemeClr val="bg1">
                    <a:lumMod val="75000"/>
                  </a:schemeClr>
                </a:solidFill>
                <a:cs typeface="+mn-cs"/>
              </a:rPr>
              <a:t>[Return </a:t>
            </a:r>
            <a:r>
              <a:rPr lang="en-US" sz="2400" i="1" dirty="0">
                <a:solidFill>
                  <a:schemeClr val="bg1">
                    <a:lumMod val="75000"/>
                  </a:schemeClr>
                </a:solidFill>
                <a:cs typeface="+mn-cs"/>
              </a:rPr>
              <a:t>to prior design process steps, if </a:t>
            </a:r>
            <a:r>
              <a:rPr lang="en-US" sz="2400" i="1" dirty="0" smtClean="0">
                <a:solidFill>
                  <a:schemeClr val="bg1">
                    <a:lumMod val="75000"/>
                  </a:schemeClr>
                </a:solidFill>
                <a:cs typeface="+mn-cs"/>
              </a:rPr>
              <a:t>necessary]</a:t>
            </a:r>
            <a:endParaRPr lang="en-US" sz="2400" i="1" dirty="0">
              <a:solidFill>
                <a:schemeClr val="bg1">
                  <a:lumMod val="75000"/>
                </a:schemeClr>
              </a:solidFill>
              <a:cs typeface="+mn-cs"/>
            </a:endParaRPr>
          </a:p>
          <a:p>
            <a:pPr lvl="1">
              <a:defRPr/>
            </a:pPr>
            <a:r>
              <a:rPr lang="en-US" sz="2400" i="1" dirty="0" smtClean="0">
                <a:solidFill>
                  <a:schemeClr val="bg1">
                    <a:lumMod val="75000"/>
                  </a:schemeClr>
                </a:solidFill>
                <a:cs typeface="+mn-cs"/>
              </a:rPr>
              <a:t>Revise design documents</a:t>
            </a:r>
          </a:p>
          <a:p>
            <a:pPr>
              <a:defRPr/>
            </a:pPr>
            <a:r>
              <a:rPr lang="en-US" sz="2800" i="1" dirty="0" smtClean="0">
                <a:solidFill>
                  <a:schemeClr val="bg1">
                    <a:lumMod val="75000"/>
                  </a:schemeClr>
                </a:solidFill>
              </a:rPr>
              <a:t>Project Recommendations</a:t>
            </a:r>
            <a:endParaRPr lang="en-US" sz="2800" i="1" dirty="0">
              <a:solidFill>
                <a:schemeClr val="bg1">
                  <a:lumMod val="75000"/>
                </a:scheme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64213" y="6037263"/>
            <a:ext cx="1795462" cy="53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5702300" y="6169025"/>
            <a:ext cx="1938338" cy="452438"/>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14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94350" y="1049338"/>
            <a:ext cx="3171825" cy="5033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nodeType="afterGroup">
                            <p:stCondLst>
                              <p:cond delay="500"/>
                            </p:stCondLst>
                            <p:childTnLst>
                              <p:par>
                                <p:cTn id="9" presetID="10" presetClass="exit" presetSubtype="0" fill="hold" grpId="0" nodeType="after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par>
                          <p:cTn id="12" fill="hold" nodeType="afterGroup">
                            <p:stCondLst>
                              <p:cond delay="1000"/>
                            </p:stCondLst>
                            <p:childTnLst>
                              <p:par>
                                <p:cTn id="13" presetID="35" presetClass="path" presetSubtype="0" accel="50000" decel="50000" fill="hold" nodeType="afterEffect">
                                  <p:stCondLst>
                                    <p:cond delay="0"/>
                                  </p:stCondLst>
                                  <p:childTnLst>
                                    <p:animMotion origin="layout" path="M -3.05556E-6 3.64162E-6 L -0.58559 3.64162E-6 " pathEditMode="relative" rAng="0" ptsTypes="AA">
                                      <p:cBhvr>
                                        <p:cTn id="14" dur="2000" fill="hold"/>
                                        <p:tgtEl>
                                          <p:spTgt spid="6145"/>
                                        </p:tgtEl>
                                        <p:attrNameLst>
                                          <p:attrName>ppt_x</p:attrName>
                                          <p:attrName>ppt_y</p:attrName>
                                        </p:attrNameLst>
                                      </p:cBhvr>
                                      <p:rCtr x="-29288" y="0"/>
                                    </p:animMotion>
                                  </p:childTnLst>
                                </p:cTn>
                              </p:par>
                              <p:par>
                                <p:cTn id="15" presetID="35" presetClass="path" presetSubtype="0" accel="50000" decel="50000" fill="hold" nodeType="withEffect">
                                  <p:stCondLst>
                                    <p:cond delay="0"/>
                                  </p:stCondLst>
                                  <p:childTnLst>
                                    <p:animMotion origin="layout" path="M -2.22222E-6 9.24855E-7 L -0.58055 9.24855E-7 " pathEditMode="relative" rAng="0" ptsTypes="AA">
                                      <p:cBhvr>
                                        <p:cTn id="16" dur="2000" fill="hold"/>
                                        <p:tgtEl>
                                          <p:spTgt spid="6146"/>
                                        </p:tgtEl>
                                        <p:attrNameLst>
                                          <p:attrName>ppt_x</p:attrName>
                                          <p:attrName>ppt_y</p:attrName>
                                        </p:attrNameLst>
                                      </p:cBhvr>
                                      <p:rCtr x="-290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4000" smtClean="0"/>
              <a:t>Evaluate the Solution</a:t>
            </a:r>
          </a:p>
        </p:txBody>
      </p:sp>
      <p:pic>
        <p:nvPicPr>
          <p:cNvPr id="2048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3388" y="6021388"/>
            <a:ext cx="1793875" cy="53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2413" y="1039813"/>
            <a:ext cx="3170237" cy="5035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l="6178"/>
          <a:stretch>
            <a:fillRect/>
          </a:stretch>
        </p:blipFill>
        <p:spPr bwMode="auto">
          <a:xfrm>
            <a:off x="2232025" y="5986463"/>
            <a:ext cx="2030413" cy="674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a:spLocks noChangeArrowheads="1"/>
          </p:cNvSpPr>
          <p:nvPr/>
        </p:nvSpPr>
        <p:spPr bwMode="auto">
          <a:xfrm>
            <a:off x="4527550" y="2671763"/>
            <a:ext cx="3532188"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2060"/>
                </a:solidFill>
              </a:rPr>
              <a:t>Does the solution solve the problem?  </a:t>
            </a:r>
          </a:p>
          <a:p>
            <a:pPr eaLnBrk="1" hangingPunct="1"/>
            <a:endParaRPr lang="en-US" sz="2400">
              <a:solidFill>
                <a:srgbClr val="002060"/>
              </a:solidFill>
            </a:endParaRPr>
          </a:p>
          <a:p>
            <a:pPr eaLnBrk="1" hangingPunct="1"/>
            <a:r>
              <a:rPr lang="en-US" sz="2400">
                <a:solidFill>
                  <a:srgbClr val="002060"/>
                </a:solidFill>
              </a:rPr>
              <a:t>If not, the designer must return to a previous step of the design process.</a:t>
            </a:r>
          </a:p>
        </p:txBody>
      </p:sp>
      <p:cxnSp>
        <p:nvCxnSpPr>
          <p:cNvPr id="9" name="Straight Arrow Connector 8"/>
          <p:cNvCxnSpPr>
            <a:cxnSpLocks noChangeShapeType="1"/>
          </p:cNvCxnSpPr>
          <p:nvPr/>
        </p:nvCxnSpPr>
        <p:spPr bwMode="auto">
          <a:xfrm flipH="1" flipV="1">
            <a:off x="3335338" y="1295400"/>
            <a:ext cx="30162" cy="4779963"/>
          </a:xfrm>
          <a:prstGeom prst="straightConnector1">
            <a:avLst/>
          </a:prstGeom>
          <a:noFill/>
          <a:ln w="63500" algn="ctr">
            <a:solidFill>
              <a:srgbClr val="00339A"/>
            </a:solidFill>
            <a:round/>
            <a:headEnd/>
            <a:tailEnd type="none" w="med" len="lg"/>
          </a:ln>
          <a:extLst>
            <a:ext uri="{909E8E84-426E-40DD-AFC4-6F175D3DCCD1}">
              <a14:hiddenFill xmlns:a14="http://schemas.microsoft.com/office/drawing/2010/main" xmlns="">
                <a:noFill/>
              </a14:hiddenFill>
            </a:ext>
          </a:extLst>
        </p:spPr>
      </p:cxnSp>
      <p:cxnSp>
        <p:nvCxnSpPr>
          <p:cNvPr id="10" name="Straight Arrow Connector 9"/>
          <p:cNvCxnSpPr>
            <a:cxnSpLocks noChangeShapeType="1"/>
          </p:cNvCxnSpPr>
          <p:nvPr/>
        </p:nvCxnSpPr>
        <p:spPr bwMode="auto">
          <a:xfrm flipH="1">
            <a:off x="2141538" y="2633663"/>
            <a:ext cx="1223962" cy="0"/>
          </a:xfrm>
          <a:prstGeom prst="straightConnector1">
            <a:avLst/>
          </a:prstGeom>
          <a:noFill/>
          <a:ln w="63500" algn="ctr">
            <a:solidFill>
              <a:srgbClr val="00339A"/>
            </a:solidFill>
            <a:bevel/>
            <a:headEnd/>
            <a:tailEnd type="triangle" w="med" len="lg"/>
          </a:ln>
          <a:extLst>
            <a:ext uri="{909E8E84-426E-40DD-AFC4-6F175D3DCCD1}">
              <a14:hiddenFill xmlns:a14="http://schemas.microsoft.com/office/drawing/2010/main" xmlns="">
                <a:noFill/>
              </a14:hiddenFill>
            </a:ext>
          </a:extLst>
        </p:spPr>
      </p:cxnSp>
      <p:cxnSp>
        <p:nvCxnSpPr>
          <p:cNvPr id="13" name="Straight Arrow Connector 12"/>
          <p:cNvCxnSpPr>
            <a:cxnSpLocks noChangeShapeType="1"/>
          </p:cNvCxnSpPr>
          <p:nvPr/>
        </p:nvCxnSpPr>
        <p:spPr bwMode="auto">
          <a:xfrm flipH="1">
            <a:off x="2011363" y="1311275"/>
            <a:ext cx="1354137" cy="0"/>
          </a:xfrm>
          <a:prstGeom prst="straightConnector1">
            <a:avLst/>
          </a:prstGeom>
          <a:noFill/>
          <a:ln w="63500" algn="ctr">
            <a:solidFill>
              <a:srgbClr val="00339A"/>
            </a:solidFill>
            <a:bevel/>
            <a:headEnd/>
            <a:tailEnd type="triangle" w="med" len="lg"/>
          </a:ln>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nodeType="afterGroup">
                            <p:stCondLst>
                              <p:cond delay="500"/>
                            </p:stCondLst>
                            <p:childTnLst>
                              <p:par>
                                <p:cTn id="19" presetID="2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par>
                                <p:cTn id="22" presetID="22" presetClass="entr" presetSubtype="2"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3838"/>
            <a:ext cx="4029075" cy="6410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50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90788" y="5908675"/>
            <a:ext cx="2324100" cy="72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29075" y="4846638"/>
            <a:ext cx="1409700"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9" name="Straight Arrow Connector 8"/>
          <p:cNvCxnSpPr>
            <a:cxnSpLocks noChangeShapeType="1"/>
          </p:cNvCxnSpPr>
          <p:nvPr/>
        </p:nvCxnSpPr>
        <p:spPr bwMode="auto">
          <a:xfrm flipV="1">
            <a:off x="4733925" y="5402263"/>
            <a:ext cx="0" cy="868362"/>
          </a:xfrm>
          <a:prstGeom prst="straightConnector1">
            <a:avLst/>
          </a:prstGeom>
          <a:noFill/>
          <a:ln w="63500" algn="ctr">
            <a:solidFill>
              <a:srgbClr val="000000"/>
            </a:solidFill>
            <a:miter lim="800000"/>
            <a:headEnd/>
            <a:tailEnd type="triangle" w="med" len="lg"/>
          </a:ln>
          <a:extLst>
            <a:ext uri="{909E8E84-426E-40DD-AFC4-6F175D3DCCD1}">
              <a14:hiddenFill xmlns:a14="http://schemas.microsoft.com/office/drawing/2010/main" xmlns="">
                <a:noFill/>
              </a14:hiddenFill>
            </a:ext>
          </a:extLst>
        </p:spPr>
      </p:cxnSp>
      <p:sp>
        <p:nvSpPr>
          <p:cNvPr id="13" name="Content Placeholder 2"/>
          <p:cNvSpPr txBox="1">
            <a:spLocks/>
          </p:cNvSpPr>
          <p:nvPr/>
        </p:nvSpPr>
        <p:spPr bwMode="auto">
          <a:xfrm>
            <a:off x="4343400" y="1249363"/>
            <a:ext cx="4433888" cy="305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3200"/>
              <a:t>Document the project</a:t>
            </a:r>
          </a:p>
          <a:p>
            <a:pPr lvl="1" eaLnBrk="1" hangingPunct="1">
              <a:spcBef>
                <a:spcPct val="20000"/>
              </a:spcBef>
              <a:buFontTx/>
              <a:buChar char="–"/>
            </a:pPr>
            <a:r>
              <a:rPr lang="en-US" sz="2400" i="1">
                <a:solidFill>
                  <a:srgbClr val="C00000"/>
                </a:solidFill>
              </a:rPr>
              <a:t>Project Portfolio</a:t>
            </a:r>
            <a:endParaRPr lang="en-US" sz="2400" i="1"/>
          </a:p>
          <a:p>
            <a:pPr eaLnBrk="1" hangingPunct="1">
              <a:spcBef>
                <a:spcPct val="20000"/>
              </a:spcBef>
              <a:buFontTx/>
              <a:buChar char="•"/>
            </a:pPr>
            <a:r>
              <a:rPr lang="en-US" sz="3200"/>
              <a:t>Communicate the project</a:t>
            </a:r>
          </a:p>
          <a:p>
            <a:pPr lvl="1" eaLnBrk="1" hangingPunct="1">
              <a:spcBef>
                <a:spcPct val="20000"/>
              </a:spcBef>
              <a:buFontTx/>
              <a:buChar char="–"/>
            </a:pPr>
            <a:r>
              <a:rPr lang="en-US" sz="2400" i="1">
                <a:solidFill>
                  <a:srgbClr val="C00000"/>
                </a:solidFill>
              </a:rPr>
              <a:t>Formal Presentation</a:t>
            </a:r>
          </a:p>
        </p:txBody>
      </p:sp>
      <p:sp>
        <p:nvSpPr>
          <p:cNvPr id="21511" name="Title 1"/>
          <p:cNvSpPr txBox="1">
            <a:spLocks/>
          </p:cNvSpPr>
          <p:nvPr/>
        </p:nvSpPr>
        <p:spPr bwMode="auto">
          <a:xfrm>
            <a:off x="4189413" y="157163"/>
            <a:ext cx="4964112" cy="11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solidFill>
                  <a:srgbClr val="00386B"/>
                </a:solidFill>
              </a:rPr>
              <a:t>Present the Solution</a:t>
            </a:r>
          </a:p>
        </p:txBody>
      </p:sp>
      <p:sp>
        <p:nvSpPr>
          <p:cNvPr id="15" name="Rectangle 14"/>
          <p:cNvSpPr/>
          <p:nvPr/>
        </p:nvSpPr>
        <p:spPr>
          <a:xfrm>
            <a:off x="4021138" y="4876800"/>
            <a:ext cx="1409700" cy="61277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1513" name="Straight Arrow Connector 15"/>
          <p:cNvCxnSpPr>
            <a:cxnSpLocks noChangeShapeType="1"/>
          </p:cNvCxnSpPr>
          <p:nvPr/>
        </p:nvCxnSpPr>
        <p:spPr bwMode="auto">
          <a:xfrm flipV="1">
            <a:off x="3838575" y="5522913"/>
            <a:ext cx="0" cy="474662"/>
          </a:xfrm>
          <a:prstGeom prst="straightConnector1">
            <a:avLst/>
          </a:prstGeom>
          <a:noFill/>
          <a:ln w="57150" algn="ctr">
            <a:solidFill>
              <a:schemeClr val="tx1"/>
            </a:solidFill>
            <a:round/>
            <a:headEnd/>
            <a:tailEnd type="none" w="med" len="lg"/>
          </a:ln>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wipe(down)">
                                      <p:cBhvr>
                                        <p:cTn id="11" dur="500"/>
                                        <p:tgtEl>
                                          <p:spTgt spid="7172"/>
                                        </p:tgtEl>
                                      </p:cBhvr>
                                    </p:animEffect>
                                  </p:childTnLst>
                                </p:cTn>
                              </p:par>
                            </p:childTnLst>
                          </p:cTn>
                        </p:par>
                        <p:par>
                          <p:cTn id="12" fill="hold" nodeType="afterGroup">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lum bright="10000" contrast="20000"/>
            <a:extLst>
              <a:ext uri="{28A0092B-C50C-407E-A947-70E740481C1C}">
                <a14:useLocalDpi xmlns:a14="http://schemas.microsoft.com/office/drawing/2010/main" xmlns="" val="0"/>
              </a:ext>
            </a:extLst>
          </a:blip>
          <a:srcRect b="37277"/>
          <a:stretch>
            <a:fillRect/>
          </a:stretch>
        </p:blipFill>
        <p:spPr bwMode="auto">
          <a:xfrm>
            <a:off x="1533525" y="1447800"/>
            <a:ext cx="5705475"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itle 4"/>
          <p:cNvSpPr>
            <a:spLocks noGrp="1"/>
          </p:cNvSpPr>
          <p:nvPr>
            <p:ph type="title"/>
          </p:nvPr>
        </p:nvSpPr>
        <p:spPr>
          <a:xfrm>
            <a:off x="457200" y="0"/>
            <a:ext cx="8229600" cy="1143000"/>
          </a:xfrm>
        </p:spPr>
        <p:txBody>
          <a:bodyPr/>
          <a:lstStyle/>
          <a:p>
            <a:pPr algn="l" eaLnBrk="1" hangingPunct="1"/>
            <a:r>
              <a:rPr lang="en-US" sz="4000" smtClean="0">
                <a:solidFill>
                  <a:srgbClr val="00386B"/>
                </a:solidFill>
              </a:rPr>
              <a:t>What Is Design?</a:t>
            </a:r>
          </a:p>
        </p:txBody>
      </p:sp>
      <p:sp>
        <p:nvSpPr>
          <p:cNvPr id="6" name="Content Placeholder 5"/>
          <p:cNvSpPr>
            <a:spLocks noGrp="1"/>
          </p:cNvSpPr>
          <p:nvPr>
            <p:ph idx="4294967295"/>
          </p:nvPr>
        </p:nvSpPr>
        <p:spPr>
          <a:xfrm>
            <a:off x="381000" y="1633538"/>
            <a:ext cx="2819400" cy="4310062"/>
          </a:xfrm>
          <a:prstGeom prst="rect">
            <a:avLst/>
          </a:prstGeom>
        </p:spPr>
        <p:txBody>
          <a:bodyPr/>
          <a:lstStyle/>
          <a:p>
            <a:pPr marL="0" indent="0" eaLnBrk="1" hangingPunct="1">
              <a:buFontTx/>
              <a:buNone/>
              <a:defRPr/>
            </a:pPr>
            <a:r>
              <a:rPr lang="en-US" sz="2800" dirty="0" smtClean="0">
                <a:latin typeface="+mj-lt"/>
              </a:rPr>
              <a:t>The word “</a:t>
            </a:r>
            <a:r>
              <a:rPr lang="en-US" sz="2800" i="1" dirty="0" smtClean="0">
                <a:solidFill>
                  <a:srgbClr val="A50021"/>
                </a:solidFill>
                <a:latin typeface="+mj-lt"/>
              </a:rPr>
              <a:t>design</a:t>
            </a:r>
            <a:r>
              <a:rPr lang="en-US" sz="2800" dirty="0" smtClean="0">
                <a:latin typeface="+mj-lt"/>
              </a:rPr>
              <a:t>” is often used as a generic term that refers to anything that was made by a conscious human effort.</a:t>
            </a:r>
          </a:p>
        </p:txBody>
      </p:sp>
      <p:sp>
        <p:nvSpPr>
          <p:cNvPr id="8" name="Rectangle 7"/>
          <p:cNvSpPr/>
          <p:nvPr/>
        </p:nvSpPr>
        <p:spPr>
          <a:xfrm>
            <a:off x="5715000" y="1612900"/>
            <a:ext cx="3200400" cy="2246313"/>
          </a:xfrm>
          <a:prstGeom prst="rect">
            <a:avLst/>
          </a:prstGeom>
        </p:spPr>
        <p:txBody>
          <a:bodyPr>
            <a:spAutoFit/>
          </a:bodyPr>
          <a:lstStyle/>
          <a:p>
            <a:pPr>
              <a:defRPr/>
            </a:pPr>
            <a:r>
              <a:rPr lang="en-US" sz="2800" i="1" kern="0" dirty="0">
                <a:solidFill>
                  <a:srgbClr val="A50021"/>
                </a:solidFill>
                <a:latin typeface="+mj-lt"/>
              </a:rPr>
              <a:t>Design</a:t>
            </a:r>
            <a:r>
              <a:rPr lang="en-US" sz="2800" kern="0" dirty="0">
                <a:solidFill>
                  <a:srgbClr val="000000"/>
                </a:solidFill>
                <a:latin typeface="+mj-lt"/>
              </a:rPr>
              <a:t> is also a process that is used to systematically solve problems.</a:t>
            </a:r>
            <a:endParaRPr lang="en-US" dirty="0">
              <a:latin typeface="+mj-lt"/>
              <a:cs typeface="+mn-cs"/>
            </a:endParaRPr>
          </a:p>
        </p:txBody>
      </p:sp>
    </p:spTree>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12131"/>
          <a:stretch>
            <a:fillRect/>
          </a:stretch>
        </p:blipFill>
        <p:spPr bwMode="auto">
          <a:xfrm>
            <a:off x="4178300" y="276225"/>
            <a:ext cx="4892675" cy="658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531" name="Title 1"/>
          <p:cNvSpPr>
            <a:spLocks noGrp="1"/>
          </p:cNvSpPr>
          <p:nvPr>
            <p:ph type="title"/>
          </p:nvPr>
        </p:nvSpPr>
        <p:spPr>
          <a:xfrm>
            <a:off x="381000" y="274638"/>
            <a:ext cx="8229600" cy="715962"/>
          </a:xfrm>
        </p:spPr>
        <p:txBody>
          <a:bodyPr/>
          <a:lstStyle/>
          <a:p>
            <a:pPr eaLnBrk="1" hangingPunct="1"/>
            <a:r>
              <a:rPr lang="en-US" smtClean="0"/>
              <a:t>Design Process</a:t>
            </a:r>
          </a:p>
        </p:txBody>
      </p:sp>
      <p:sp>
        <p:nvSpPr>
          <p:cNvPr id="5" name="Curved Right Arrow 4"/>
          <p:cNvSpPr/>
          <p:nvPr/>
        </p:nvSpPr>
        <p:spPr>
          <a:xfrm flipH="1" flipV="1">
            <a:off x="6400800" y="381000"/>
            <a:ext cx="914400" cy="1138238"/>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 name="Curved Right Arrow 5"/>
          <p:cNvSpPr/>
          <p:nvPr/>
        </p:nvSpPr>
        <p:spPr>
          <a:xfrm flipH="1" flipV="1">
            <a:off x="6475413" y="1857375"/>
            <a:ext cx="914400" cy="246697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7" name="Curved Right Arrow 6"/>
          <p:cNvSpPr/>
          <p:nvPr/>
        </p:nvSpPr>
        <p:spPr>
          <a:xfrm flipH="1" flipV="1">
            <a:off x="6296025" y="412750"/>
            <a:ext cx="914400" cy="3911600"/>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8" name="Curved Right Arrow 7"/>
          <p:cNvSpPr/>
          <p:nvPr/>
        </p:nvSpPr>
        <p:spPr>
          <a:xfrm flipH="1" flipV="1">
            <a:off x="6599238" y="412750"/>
            <a:ext cx="914400" cy="533082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Curved Right Arrow 8"/>
          <p:cNvSpPr/>
          <p:nvPr/>
        </p:nvSpPr>
        <p:spPr>
          <a:xfrm flipH="1" flipV="1">
            <a:off x="6454775" y="1857375"/>
            <a:ext cx="914400" cy="3860800"/>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0" name="Curved Right Arrow 9"/>
          <p:cNvSpPr/>
          <p:nvPr/>
        </p:nvSpPr>
        <p:spPr>
          <a:xfrm flipH="1" flipV="1">
            <a:off x="7467600" y="412750"/>
            <a:ext cx="914400" cy="2665413"/>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1" name="Curved Right Arrow 10"/>
          <p:cNvSpPr/>
          <p:nvPr/>
        </p:nvSpPr>
        <p:spPr>
          <a:xfrm flipH="1" flipV="1">
            <a:off x="7373938" y="2057400"/>
            <a:ext cx="457200" cy="93662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2" name="Curved Right Arrow 11"/>
          <p:cNvSpPr/>
          <p:nvPr/>
        </p:nvSpPr>
        <p:spPr>
          <a:xfrm flipH="1" flipV="1">
            <a:off x="7145338" y="412750"/>
            <a:ext cx="914400" cy="600392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3" name="Curved Right Arrow 12"/>
          <p:cNvSpPr/>
          <p:nvPr/>
        </p:nvSpPr>
        <p:spPr>
          <a:xfrm flipH="1" flipV="1">
            <a:off x="6940550" y="1857375"/>
            <a:ext cx="914400" cy="4559300"/>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 name="Content Placeholder 2"/>
          <p:cNvSpPr>
            <a:spLocks noGrp="1"/>
          </p:cNvSpPr>
          <p:nvPr>
            <p:ph idx="1"/>
          </p:nvPr>
        </p:nvSpPr>
        <p:spPr>
          <a:xfrm>
            <a:off x="381000" y="1295400"/>
            <a:ext cx="3797300" cy="762000"/>
          </a:xfrm>
        </p:spPr>
        <p:txBody>
          <a:bodyPr/>
          <a:lstStyle/>
          <a:p>
            <a:pPr eaLnBrk="1" hangingPunct="1">
              <a:defRPr/>
            </a:pPr>
            <a:r>
              <a:rPr lang="en-US" dirty="0" smtClean="0">
                <a:solidFill>
                  <a:srgbClr val="002060"/>
                </a:solidFill>
              </a:rPr>
              <a:t>Iterative</a:t>
            </a:r>
          </a:p>
          <a:p>
            <a:pPr marL="0" indent="0" eaLnBrk="1" hangingPunct="1">
              <a:buFontTx/>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nodeType="afterGroup">
                            <p:stCondLst>
                              <p:cond delay="1000"/>
                            </p:stCondLst>
                            <p:childTnLst>
                              <p:par>
                                <p:cTn id="18" presetID="22" presetClass="entr" presetSubtype="4"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nodeType="afterGroup">
                            <p:stCondLst>
                              <p:cond delay="2000"/>
                            </p:stCondLst>
                            <p:childTnLst>
                              <p:par>
                                <p:cTn id="22" presetID="22" presetClass="entr" presetSubtype="4" fill="hold" grpId="0" nodeType="after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par>
                          <p:cTn id="25" fill="hold" nodeType="afterGroup">
                            <p:stCondLst>
                              <p:cond delay="3000"/>
                            </p:stCondLst>
                            <p:childTnLst>
                              <p:par>
                                <p:cTn id="26" presetID="22" presetClass="entr" presetSubtype="4" fill="hold" grpId="0"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par>
                          <p:cTn id="29" fill="hold" nodeType="afterGroup">
                            <p:stCondLst>
                              <p:cond delay="4000"/>
                            </p:stCondLst>
                            <p:childTnLst>
                              <p:par>
                                <p:cTn id="30" presetID="22" presetClass="entr" presetSubtype="4" fill="hold" grpId="0" nodeType="after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nodeType="afterGroup">
                            <p:stCondLst>
                              <p:cond delay="5000"/>
                            </p:stCondLst>
                            <p:childTnLst>
                              <p:par>
                                <p:cTn id="34" presetID="22" presetClass="entr" presetSubtype="4" fill="hold" grpId="0" nodeType="afterEffect">
                                  <p:stCondLst>
                                    <p:cond delay="5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par>
                          <p:cTn id="37" fill="hold" nodeType="afterGroup">
                            <p:stCondLst>
                              <p:cond delay="6000"/>
                            </p:stCondLst>
                            <p:childTnLst>
                              <p:par>
                                <p:cTn id="38" presetID="22" presetClass="entr" presetSubtype="4" fill="hold" grpId="0" nodeType="afterEffect">
                                  <p:stCondLst>
                                    <p:cond delay="50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par>
                          <p:cTn id="41" fill="hold" nodeType="afterGroup">
                            <p:stCondLst>
                              <p:cond delay="7000"/>
                            </p:stCondLst>
                            <p:childTnLst>
                              <p:par>
                                <p:cTn id="42" presetID="22" presetClass="entr" presetSubtype="4" fill="hold" grpId="0" nodeType="afterEffect">
                                  <p:stCondLst>
                                    <p:cond delay="50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par>
                          <p:cTn id="45" fill="hold" nodeType="afterGroup">
                            <p:stCondLst>
                              <p:cond delay="8000"/>
                            </p:stCondLst>
                            <p:childTnLst>
                              <p:par>
                                <p:cTn id="46" presetID="22" presetClass="entr" presetSubtype="4" fill="hold" grpId="0" nodeType="afterEffect">
                                  <p:stCondLst>
                                    <p:cond delay="50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par>
                          <p:cTn id="49" fill="hold" nodeType="afterGroup">
                            <p:stCondLst>
                              <p:cond delay="9000"/>
                            </p:stCondLst>
                            <p:childTnLst>
                              <p:par>
                                <p:cTn id="50" presetID="28" presetClass="emph" presetSubtype="0" fill="hold" grpId="1" nodeType="afterEffect">
                                  <p:stCondLst>
                                    <p:cond delay="0"/>
                                  </p:stCondLst>
                                  <p:iterate type="lt">
                                    <p:tmPct val="10000"/>
                                  </p:iterate>
                                  <p:childTnLst>
                                    <p:animClr clrSpc="rgb" dir="cw">
                                      <p:cBhvr override="childStyle">
                                        <p:cTn id="51" dur="500" fill="hold"/>
                                        <p:tgtEl>
                                          <p:spTgt spid="3">
                                            <p:txEl>
                                              <p:pRg st="0" end="0"/>
                                            </p:txEl>
                                          </p:spTgt>
                                        </p:tgtEl>
                                        <p:attrNameLst>
                                          <p:attrName>style.color</p:attrName>
                                        </p:attrNameLst>
                                      </p:cBhvr>
                                      <p:to>
                                        <a:srgbClr val="008000"/>
                                      </p:to>
                                    </p:animClr>
                                    <p:animClr clrSpc="rgb" dir="cw">
                                      <p:cBhvr>
                                        <p:cTn id="52" dur="500" fill="hold"/>
                                        <p:tgtEl>
                                          <p:spTgt spid="3">
                                            <p:txEl>
                                              <p:pRg st="0" end="0"/>
                                            </p:txEl>
                                          </p:spTgt>
                                        </p:tgtEl>
                                        <p:attrNameLst>
                                          <p:attrName>fillcolor</p:attrName>
                                        </p:attrNameLst>
                                      </p:cBhvr>
                                      <p:to>
                                        <a:srgbClr val="008000"/>
                                      </p:to>
                                    </p:animClr>
                                    <p:set>
                                      <p:cBhvr>
                                        <p:cTn id="53" dur="500" fill="hold"/>
                                        <p:tgtEl>
                                          <p:spTgt spid="3">
                                            <p:txEl>
                                              <p:pRg st="0" end="0"/>
                                            </p:txEl>
                                          </p:spTgt>
                                        </p:tgtEl>
                                        <p:attrNameLst>
                                          <p:attrName>fill.type</p:attrName>
                                        </p:attrNameLst>
                                      </p:cBhvr>
                                      <p:to>
                                        <p:strVal val="solid"/>
                                      </p:to>
                                    </p:set>
                                    <p:anim to="1.5" calcmode="lin" valueType="num">
                                      <p:cBhvr override="childStyle">
                                        <p:cTn id="54" dur="500" fill="hold"/>
                                        <p:tgtEl>
                                          <p:spTgt spid="3">
                                            <p:txEl>
                                              <p:pRg st="0" end="0"/>
                                            </p:txEl>
                                          </p:spTgt>
                                        </p:tgtEl>
                                        <p:attrNameLst>
                                          <p:attrName>style.fontSize</p:attrName>
                                        </p:attrNameLst>
                                      </p:cBhvr>
                                    </p:anim>
                                  </p:childTnLst>
                                </p:cTn>
                              </p:par>
                            </p:childTnLst>
                          </p:cTn>
                        </p:par>
                        <p:par>
                          <p:cTn id="55" fill="hold" nodeType="afterGroup">
                            <p:stCondLst>
                              <p:cond delay="9900"/>
                            </p:stCondLst>
                            <p:childTnLst>
                              <p:par>
                                <p:cTn id="56" presetID="16" presetClass="emph" presetSubtype="0" fill="hold" grpId="2" nodeType="afterEffect">
                                  <p:stCondLst>
                                    <p:cond delay="1000"/>
                                  </p:stCondLst>
                                  <p:iterate type="lt">
                                    <p:tmPct val="4000"/>
                                  </p:iterate>
                                  <p:childTnLst>
                                    <p:set>
                                      <p:cBhvr override="childStyle">
                                        <p:cTn id="57" dur="500" fill="hold"/>
                                        <p:tgtEl>
                                          <p:spTgt spid="3">
                                            <p:txEl>
                                              <p:pRg st="0" end="0"/>
                                            </p:txEl>
                                          </p:spTgt>
                                        </p:tgtEl>
                                        <p:attrNameLst>
                                          <p:attrName>style.color</p:attrName>
                                        </p:attrNameLst>
                                      </p:cBhvr>
                                      <p:to>
                                        <p:clrVal>
                                          <a:schemeClr val="tx1"/>
                                        </p:clrVal>
                                      </p:to>
                                    </p:set>
                                    <p:set>
                                      <p:cBhvr>
                                        <p:cTn id="58" dur="500" fill="hold"/>
                                        <p:tgtEl>
                                          <p:spTgt spid="3">
                                            <p:txEl>
                                              <p:pRg st="0" end="0"/>
                                            </p:txEl>
                                          </p:spTgt>
                                        </p:tgtEl>
                                        <p:attrNameLst>
                                          <p:attrName>fillcolor</p:attrName>
                                        </p:attrNameLst>
                                      </p:cBhvr>
                                      <p:to>
                                        <p:clrVal>
                                          <a:schemeClr val="tx1"/>
                                        </p:clrVal>
                                      </p:to>
                                    </p:set>
                                    <p:set>
                                      <p:cBhvr>
                                        <p:cTn id="59"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3" grpId="0" build="p"/>
      <p:bldP spid="3" grpId="1" build="p"/>
      <p:bldP spid="3" grpId="2"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5626100" y="2024063"/>
            <a:ext cx="3163888" cy="193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2060"/>
                </a:solidFill>
              </a:rPr>
              <a:t>Product improvement or redesign will require the designer to repeat the design process.</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3838"/>
            <a:ext cx="4029075" cy="6410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90788" y="5908675"/>
            <a:ext cx="2324100" cy="72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29075" y="4846638"/>
            <a:ext cx="1409700"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9" name="Straight Arrow Connector 8"/>
          <p:cNvCxnSpPr>
            <a:cxnSpLocks noChangeShapeType="1"/>
          </p:cNvCxnSpPr>
          <p:nvPr/>
        </p:nvCxnSpPr>
        <p:spPr bwMode="auto">
          <a:xfrm flipV="1">
            <a:off x="4733925" y="5402263"/>
            <a:ext cx="0" cy="868362"/>
          </a:xfrm>
          <a:prstGeom prst="straightConnector1">
            <a:avLst/>
          </a:prstGeom>
          <a:noFill/>
          <a:ln w="63500" algn="ctr">
            <a:solidFill>
              <a:srgbClr val="000000"/>
            </a:solidFill>
            <a:miter lim="800000"/>
            <a:headEnd/>
            <a:tailEnd type="triangle" w="med" len="lg"/>
          </a:ln>
          <a:extLst>
            <a:ext uri="{909E8E84-426E-40DD-AFC4-6F175D3DCCD1}">
              <a14:hiddenFill xmlns:a14="http://schemas.microsoft.com/office/drawing/2010/main" xmlns="">
                <a:noFill/>
              </a14:hiddenFill>
            </a:ext>
          </a:extLst>
        </p:spPr>
      </p:cxnSp>
      <p:sp>
        <p:nvSpPr>
          <p:cNvPr id="23559" name="Title 1"/>
          <p:cNvSpPr txBox="1">
            <a:spLocks/>
          </p:cNvSpPr>
          <p:nvPr/>
        </p:nvSpPr>
        <p:spPr bwMode="auto">
          <a:xfrm>
            <a:off x="4862513" y="149225"/>
            <a:ext cx="4724400" cy="1100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solidFill>
                  <a:srgbClr val="00386B"/>
                </a:solidFill>
              </a:rPr>
              <a:t>A Design Process</a:t>
            </a:r>
          </a:p>
        </p:txBody>
      </p:sp>
      <p:sp>
        <p:nvSpPr>
          <p:cNvPr id="15" name="Rectangle 14"/>
          <p:cNvSpPr/>
          <p:nvPr/>
        </p:nvSpPr>
        <p:spPr>
          <a:xfrm>
            <a:off x="4021138" y="4876800"/>
            <a:ext cx="1409700" cy="61277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6" name="Straight Arrow Connector 15"/>
          <p:cNvCxnSpPr>
            <a:cxnSpLocks noChangeShapeType="1"/>
          </p:cNvCxnSpPr>
          <p:nvPr/>
        </p:nvCxnSpPr>
        <p:spPr bwMode="auto">
          <a:xfrm flipV="1">
            <a:off x="3838575" y="5522913"/>
            <a:ext cx="0" cy="474662"/>
          </a:xfrm>
          <a:prstGeom prst="straightConnector1">
            <a:avLst/>
          </a:prstGeom>
          <a:noFill/>
          <a:ln w="57150" algn="ctr">
            <a:solidFill>
              <a:schemeClr val="tx1"/>
            </a:solidFill>
            <a:round/>
            <a:headEnd/>
            <a:tailEnd type="none" w="med" len="lg"/>
          </a:ln>
          <a:extLst>
            <a:ext uri="{909E8E84-426E-40DD-AFC4-6F175D3DCCD1}">
              <a14:hiddenFill xmlns:a14="http://schemas.microsoft.com/office/drawing/2010/main" xmlns="">
                <a:noFill/>
              </a14:hiddenFill>
            </a:ext>
          </a:extLst>
        </p:spPr>
      </p:cxnSp>
      <p:cxnSp>
        <p:nvCxnSpPr>
          <p:cNvPr id="11" name="Straight Arrow Connector 10"/>
          <p:cNvCxnSpPr/>
          <p:nvPr/>
        </p:nvCxnSpPr>
        <p:spPr>
          <a:xfrm flipV="1">
            <a:off x="4752975" y="3379788"/>
            <a:ext cx="0" cy="1497012"/>
          </a:xfrm>
          <a:prstGeom prst="straightConnector1">
            <a:avLst/>
          </a:prstGeom>
          <a:noFill/>
          <a:ln w="63500" cap="flat" cmpd="sng" algn="ctr">
            <a:solidFill>
              <a:schemeClr val="bg1">
                <a:lumMod val="75000"/>
              </a:schemeClr>
            </a:solidFill>
            <a:prstDash val="dash"/>
            <a:tailEnd type="triangle" w="med" len="lg"/>
          </a:ln>
          <a:effectLst/>
        </p:spPr>
      </p:cxnSp>
      <p:cxnSp>
        <p:nvCxnSpPr>
          <p:cNvPr id="12" name="Straight Arrow Connector 11"/>
          <p:cNvCxnSpPr/>
          <p:nvPr/>
        </p:nvCxnSpPr>
        <p:spPr>
          <a:xfrm flipH="1" flipV="1">
            <a:off x="4706938" y="493713"/>
            <a:ext cx="33337" cy="2136775"/>
          </a:xfrm>
          <a:prstGeom prst="straightConnector1">
            <a:avLst/>
          </a:prstGeom>
          <a:noFill/>
          <a:ln w="63500" cap="flat" cmpd="sng" algn="ctr">
            <a:solidFill>
              <a:schemeClr val="bg1">
                <a:lumMod val="75000"/>
              </a:schemeClr>
            </a:solidFill>
            <a:prstDash val="dash"/>
            <a:tailEnd type="none" w="med" len="lg"/>
          </a:ln>
          <a:effectLst/>
        </p:spPr>
      </p:cxnSp>
      <p:sp>
        <p:nvSpPr>
          <p:cNvPr id="17" name="Oval 16"/>
          <p:cNvSpPr/>
          <p:nvPr/>
        </p:nvSpPr>
        <p:spPr>
          <a:xfrm>
            <a:off x="4117975" y="2630488"/>
            <a:ext cx="1247775" cy="727075"/>
          </a:xfrm>
          <a:prstGeom prst="ellipse">
            <a:avLst/>
          </a:prstGeom>
          <a:solidFill>
            <a:srgbClr val="FFFFCC"/>
          </a:solidFill>
          <a:ln w="38100" cap="flat" cmpd="sng" algn="ctr">
            <a:solidFill>
              <a:schemeClr val="bg1">
                <a:lumMod val="75000"/>
              </a:schemeClr>
            </a:solidFill>
            <a:prstDash val="solid"/>
          </a:ln>
          <a:effectLst/>
        </p:spPr>
        <p:txBody>
          <a:bodyPr anchor="ctr"/>
          <a:lstStyle/>
          <a:p>
            <a:pPr>
              <a:defRPr/>
            </a:pPr>
            <a:endParaRPr lang="en-US" dirty="0">
              <a:cs typeface="+mn-cs"/>
            </a:endParaRPr>
          </a:p>
        </p:txBody>
      </p:sp>
      <p:cxnSp>
        <p:nvCxnSpPr>
          <p:cNvPr id="18" name="Straight Arrow Connector 17"/>
          <p:cNvCxnSpPr/>
          <p:nvPr/>
        </p:nvCxnSpPr>
        <p:spPr>
          <a:xfrm flipH="1" flipV="1">
            <a:off x="3792538" y="487363"/>
            <a:ext cx="933450" cy="12700"/>
          </a:xfrm>
          <a:prstGeom prst="straightConnector1">
            <a:avLst/>
          </a:prstGeom>
          <a:noFill/>
          <a:ln w="63500" cap="flat" cmpd="sng" algn="ctr">
            <a:solidFill>
              <a:schemeClr val="bg1">
                <a:lumMod val="75000"/>
              </a:schemeClr>
            </a:solidFill>
            <a:prstDash val="dash"/>
            <a:tailEnd type="triangle" w="med" len="lg"/>
          </a:ln>
          <a:effectLst/>
        </p:spPr>
      </p:cxnSp>
      <p:sp>
        <p:nvSpPr>
          <p:cNvPr id="19" name="Text Box 72"/>
          <p:cNvSpPr txBox="1">
            <a:spLocks noChangeArrowheads="1"/>
          </p:cNvSpPr>
          <p:nvPr/>
        </p:nvSpPr>
        <p:spPr bwMode="auto">
          <a:xfrm>
            <a:off x="3984625" y="2741613"/>
            <a:ext cx="1482725" cy="7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15000"/>
              </a:lnSpc>
            </a:pPr>
            <a:r>
              <a:rPr lang="en-US" sz="1300" b="1">
                <a:solidFill>
                  <a:srgbClr val="A6A6A6"/>
                </a:solidFill>
                <a:ea typeface="Calibri" pitchFamily="34" charset="0"/>
                <a:cs typeface="Times New Roman" pitchFamily="18" charset="0"/>
              </a:rPr>
              <a:t>Product Innovation </a:t>
            </a:r>
            <a:endParaRPr lang="en-US" sz="110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500"/>
                                        <p:tgtEl>
                                          <p:spTgt spid="7170"/>
                                        </p:tgtEl>
                                      </p:cBhvr>
                                    </p:animEffect>
                                  </p:childTnLst>
                                </p:cTn>
                              </p:par>
                              <p:par>
                                <p:cTn id="20" presetID="10" presetClass="entr" presetSubtype="0" fill="hold" nodeType="with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fade">
                                      <p:cBhvr>
                                        <p:cTn id="22" dur="500"/>
                                        <p:tgtEl>
                                          <p:spTgt spid="7172"/>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nodeType="afterGroup">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nodeType="afterGroup">
                            <p:stCondLst>
                              <p:cond delay="1000"/>
                            </p:stCondLst>
                            <p:childTnLst>
                              <p:par>
                                <p:cTn id="40" presetID="2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par>
                          <p:cTn id="43" fill="hold" nodeType="afterGroup">
                            <p:stCondLst>
                              <p:cond delay="1500"/>
                            </p:stCondLst>
                            <p:childTnLst>
                              <p:par>
                                <p:cTn id="44" presetID="22" presetClass="entr" presetSubtype="2"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right)">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7"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4000" smtClean="0"/>
              <a:t>Image Resources</a:t>
            </a:r>
          </a:p>
        </p:txBody>
      </p:sp>
      <p:sp>
        <p:nvSpPr>
          <p:cNvPr id="3" name="Content Placeholder 2"/>
          <p:cNvSpPr>
            <a:spLocks noGrp="1"/>
          </p:cNvSpPr>
          <p:nvPr>
            <p:ph idx="4294967295"/>
          </p:nvPr>
        </p:nvSpPr>
        <p:spPr>
          <a:xfrm>
            <a:off x="457200" y="1219200"/>
            <a:ext cx="8229600" cy="4525963"/>
          </a:xfrm>
        </p:spPr>
        <p:txBody>
          <a:bodyPr/>
          <a:lstStyle/>
          <a:p>
            <a:pPr marL="685800" indent="-228600" eaLnBrk="1" hangingPunct="1">
              <a:buFontTx/>
              <a:buNone/>
              <a:defRPr/>
            </a:pPr>
            <a:r>
              <a:rPr lang="en-US" sz="2000" dirty="0" smtClean="0"/>
              <a:t>National Aeronautics and Space Administration (NASA). (n.d.). </a:t>
            </a:r>
            <a:r>
              <a:rPr lang="en-US" sz="2000" i="1" dirty="0" smtClean="0"/>
              <a:t>NASA image exchange. </a:t>
            </a:r>
            <a:r>
              <a:rPr lang="en-US" sz="2000" dirty="0" smtClean="0"/>
              <a:t>Retrieved from http://nix.nasa.gov/.</a:t>
            </a:r>
          </a:p>
          <a:p>
            <a:pPr eaLnBrk="1" hangingPunct="1">
              <a:buFontTx/>
              <a:buNone/>
              <a:defRPr/>
            </a:pPr>
            <a:endParaRPr lang="en-US" sz="24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a:xfrm>
            <a:off x="457200" y="0"/>
            <a:ext cx="8229600" cy="1143000"/>
          </a:xfrm>
        </p:spPr>
        <p:txBody>
          <a:bodyPr/>
          <a:lstStyle/>
          <a:p>
            <a:pPr algn="l" eaLnBrk="1" hangingPunct="1"/>
            <a:r>
              <a:rPr lang="en-US" sz="4000" smtClean="0">
                <a:solidFill>
                  <a:srgbClr val="00386B"/>
                </a:solidFill>
              </a:rPr>
              <a:t>What Is a Design Process?</a:t>
            </a:r>
          </a:p>
        </p:txBody>
      </p:sp>
      <p:sp>
        <p:nvSpPr>
          <p:cNvPr id="6" name="Content Placeholder 5"/>
          <p:cNvSpPr>
            <a:spLocks noGrp="1"/>
          </p:cNvSpPr>
          <p:nvPr>
            <p:ph idx="4294967295"/>
          </p:nvPr>
        </p:nvSpPr>
        <p:spPr>
          <a:xfrm>
            <a:off x="4038600" y="1676400"/>
            <a:ext cx="5105400" cy="5638800"/>
          </a:xfrm>
          <a:prstGeom prst="rect">
            <a:avLst/>
          </a:prstGeom>
        </p:spPr>
        <p:txBody>
          <a:bodyPr/>
          <a:lstStyle/>
          <a:p>
            <a:pPr marL="0" indent="0" eaLnBrk="1" hangingPunct="1">
              <a:buFontTx/>
              <a:buNone/>
              <a:defRPr/>
            </a:pPr>
            <a:r>
              <a:rPr lang="en-US" sz="2400" i="1" dirty="0" smtClean="0">
                <a:latin typeface="+mj-lt"/>
              </a:rPr>
              <a:t>A</a:t>
            </a:r>
            <a:r>
              <a:rPr lang="en-US" sz="2400" i="1" dirty="0" smtClean="0">
                <a:solidFill>
                  <a:srgbClr val="C41230"/>
                </a:solidFill>
                <a:latin typeface="+mj-lt"/>
              </a:rPr>
              <a:t> design process </a:t>
            </a:r>
            <a:r>
              <a:rPr lang="en-US" sz="2400" i="1" dirty="0" smtClean="0">
                <a:latin typeface="+mj-lt"/>
              </a:rPr>
              <a:t>is a systematic problem-solving strategy, with criteria and constraints, used to develop many possible solutions to solve or satisfy human needs or wants and to narrow down the possible solutions to one final choice.</a:t>
            </a:r>
            <a:r>
              <a:rPr lang="en-US" sz="2400" dirty="0" smtClean="0">
                <a:latin typeface="+mj-lt"/>
              </a:rPr>
              <a:t> </a:t>
            </a:r>
          </a:p>
          <a:p>
            <a:pPr eaLnBrk="1" hangingPunct="1">
              <a:buFontTx/>
              <a:buNone/>
              <a:defRPr/>
            </a:pPr>
            <a:endParaRPr lang="en-US" sz="2400" dirty="0" smtClean="0">
              <a:solidFill>
                <a:srgbClr val="00457C"/>
              </a:solidFill>
              <a:latin typeface="+mj-lt"/>
            </a:endParaRPr>
          </a:p>
          <a:p>
            <a:pPr eaLnBrk="1" hangingPunct="1">
              <a:buFontTx/>
              <a:buNone/>
              <a:defRPr/>
            </a:pPr>
            <a:r>
              <a:rPr lang="en-US" sz="2400" dirty="0" smtClean="0">
                <a:solidFill>
                  <a:srgbClr val="1D2F86"/>
                </a:solidFill>
                <a:latin typeface="+mj-lt"/>
              </a:rPr>
              <a:t>– ITEA </a:t>
            </a:r>
            <a:r>
              <a:rPr lang="en-US" sz="2400" i="1" dirty="0" smtClean="0">
                <a:solidFill>
                  <a:srgbClr val="1D2F86"/>
                </a:solidFill>
                <a:latin typeface="+mj-lt"/>
              </a:rPr>
              <a:t>Standards for Technological Literacy</a:t>
            </a:r>
          </a:p>
          <a:p>
            <a:pPr eaLnBrk="1" hangingPunct="1">
              <a:defRPr/>
            </a:pPr>
            <a:endParaRPr lang="en-US" sz="2400" i="1" dirty="0" smtClean="0">
              <a:latin typeface="+mj-lt"/>
            </a:endParaRPr>
          </a:p>
          <a:p>
            <a:pPr eaLnBrk="1" hangingPunct="1">
              <a:defRPr/>
            </a:pPr>
            <a:endParaRPr lang="en-US" sz="2400" dirty="0">
              <a:latin typeface="+mj-lt"/>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15054"/>
          <a:stretch>
            <a:fillRect/>
          </a:stretch>
        </p:blipFill>
        <p:spPr bwMode="auto">
          <a:xfrm>
            <a:off x="263525" y="1390650"/>
            <a:ext cx="3606800" cy="546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b="3999"/>
          <a:stretch>
            <a:fillRect/>
          </a:stretch>
        </p:blipFill>
        <p:spPr bwMode="auto">
          <a:xfrm>
            <a:off x="0" y="1676400"/>
            <a:ext cx="36576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p:nvPr/>
        </p:nvSpPr>
        <p:spPr>
          <a:xfrm>
            <a:off x="1905000" y="6581775"/>
            <a:ext cx="1981200" cy="276225"/>
          </a:xfrm>
          <a:prstGeom prst="rect">
            <a:avLst/>
          </a:prstGeom>
          <a:noFill/>
        </p:spPr>
        <p:txBody>
          <a:bodyPr>
            <a:spAutoFit/>
          </a:bodyPr>
          <a:lstStyle/>
          <a:p>
            <a:pPr>
              <a:defRPr/>
            </a:pPr>
            <a:r>
              <a:rPr lang="en-US" sz="1200" dirty="0">
                <a:latin typeface="+mj-lt"/>
                <a:cs typeface="+mn-cs"/>
              </a:rPr>
              <a:t>Images courtesy of NASA</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051"/>
                                        </p:tgtEl>
                                      </p:cBhvr>
                                    </p:animEffect>
                                    <p:set>
                                      <p:cBhvr>
                                        <p:cTn id="7" dur="1" fill="hold">
                                          <p:stCondLst>
                                            <p:cond delay="499"/>
                                          </p:stCondLst>
                                        </p:cTn>
                                        <p:tgtEl>
                                          <p:spTgt spid="2051"/>
                                        </p:tgtEl>
                                        <p:attrNameLst>
                                          <p:attrName>style.visibility</p:attrName>
                                        </p:attrNameLst>
                                      </p:cBhvr>
                                      <p:to>
                                        <p:strVal val="hidden"/>
                                      </p:to>
                                    </p:se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457200" y="274638"/>
            <a:ext cx="6934200" cy="715962"/>
          </a:xfrm>
        </p:spPr>
        <p:txBody>
          <a:bodyPr/>
          <a:lstStyle/>
          <a:p>
            <a:pPr eaLnBrk="1" hangingPunct="1"/>
            <a:r>
              <a:rPr lang="en-US" sz="4000" smtClean="0"/>
              <a:t>Design Process</a:t>
            </a:r>
          </a:p>
        </p:txBody>
      </p:sp>
      <p:sp>
        <p:nvSpPr>
          <p:cNvPr id="59" name="Content Placeholder 6"/>
          <p:cNvSpPr txBox="1">
            <a:spLocks/>
          </p:cNvSpPr>
          <p:nvPr/>
        </p:nvSpPr>
        <p:spPr bwMode="auto">
          <a:xfrm>
            <a:off x="368300" y="1322388"/>
            <a:ext cx="4244975" cy="4525962"/>
          </a:xfrm>
          <a:prstGeom prst="rect">
            <a:avLst/>
          </a:prstGeom>
          <a:noFill/>
          <a:ln w="9525">
            <a:noFill/>
            <a:miter lim="800000"/>
            <a:headEnd/>
            <a:tailEnd/>
          </a:ln>
          <a:effec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ts val="2400"/>
              </a:lnSpc>
              <a:spcBef>
                <a:spcPct val="50000"/>
              </a:spcBef>
              <a:buFontTx/>
              <a:buAutoNum type="arabicPeriod"/>
              <a:defRPr/>
            </a:pPr>
            <a:r>
              <a:rPr lang="en-US" sz="2800" dirty="0" smtClean="0">
                <a:latin typeface="+mj-lt"/>
              </a:rPr>
              <a:t>Define the Problem</a:t>
            </a:r>
          </a:p>
          <a:p>
            <a:pPr>
              <a:lnSpc>
                <a:spcPts val="2400"/>
              </a:lnSpc>
              <a:spcBef>
                <a:spcPct val="50000"/>
              </a:spcBef>
              <a:buFontTx/>
              <a:buAutoNum type="arabicPeriod"/>
              <a:defRPr/>
            </a:pPr>
            <a:r>
              <a:rPr lang="en-US" sz="2800" dirty="0" smtClean="0">
                <a:latin typeface="+mj-lt"/>
              </a:rPr>
              <a:t>Generate Concepts</a:t>
            </a:r>
          </a:p>
          <a:p>
            <a:pPr>
              <a:lnSpc>
                <a:spcPts val="2400"/>
              </a:lnSpc>
              <a:spcBef>
                <a:spcPct val="50000"/>
              </a:spcBef>
              <a:buFontTx/>
              <a:buAutoNum type="arabicPeriod"/>
              <a:defRPr/>
            </a:pPr>
            <a:r>
              <a:rPr lang="en-US" sz="2800" dirty="0" smtClean="0">
                <a:latin typeface="+mj-lt"/>
              </a:rPr>
              <a:t>Develop a Solution</a:t>
            </a:r>
          </a:p>
          <a:p>
            <a:pPr>
              <a:lnSpc>
                <a:spcPts val="2800"/>
              </a:lnSpc>
              <a:spcBef>
                <a:spcPct val="50000"/>
              </a:spcBef>
              <a:buFontTx/>
              <a:buAutoNum type="arabicPeriod"/>
              <a:defRPr/>
            </a:pPr>
            <a:r>
              <a:rPr lang="en-US" sz="2800" dirty="0" smtClean="0">
                <a:latin typeface="+mj-lt"/>
              </a:rPr>
              <a:t>Construct and Test a Prototype</a:t>
            </a:r>
          </a:p>
          <a:p>
            <a:pPr>
              <a:lnSpc>
                <a:spcPts val="2400"/>
              </a:lnSpc>
              <a:spcBef>
                <a:spcPct val="50000"/>
              </a:spcBef>
              <a:buFontTx/>
              <a:buAutoNum type="arabicPeriod"/>
              <a:defRPr/>
            </a:pPr>
            <a:r>
              <a:rPr lang="en-US" sz="2800" dirty="0" smtClean="0">
                <a:latin typeface="+mj-lt"/>
              </a:rPr>
              <a:t>Evaluate the Solution</a:t>
            </a:r>
          </a:p>
          <a:p>
            <a:pPr>
              <a:lnSpc>
                <a:spcPts val="2400"/>
              </a:lnSpc>
              <a:spcBef>
                <a:spcPct val="50000"/>
              </a:spcBef>
              <a:buFontTx/>
              <a:buAutoNum type="arabicPeriod"/>
              <a:defRPr/>
            </a:pPr>
            <a:r>
              <a:rPr lang="en-US" sz="2800" dirty="0" smtClean="0">
                <a:latin typeface="+mj-lt"/>
              </a:rPr>
              <a:t>Present the Solution</a:t>
            </a:r>
          </a:p>
          <a:p>
            <a:pPr marL="0" indent="0">
              <a:buFontTx/>
              <a:buNone/>
              <a:defRPr/>
            </a:pPr>
            <a:endParaRPr lang="en-US" dirty="0">
              <a:latin typeface="+mj-lt"/>
            </a:endParaRPr>
          </a:p>
        </p:txBody>
      </p:sp>
      <p:sp>
        <p:nvSpPr>
          <p:cNvPr id="6148" name="Rectangle 60"/>
          <p:cNvSpPr>
            <a:spLocks noChangeArrowheads="1"/>
          </p:cNvSpPr>
          <p:nvPr/>
        </p:nvSpPr>
        <p:spPr bwMode="auto">
          <a:xfrm>
            <a:off x="5049838" y="6100763"/>
            <a:ext cx="359568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200" i="1"/>
              <a:t>This design process was developed based on the University of Maryland - College Park - IRB Research Project</a:t>
            </a:r>
            <a:endParaRPr lang="en-US" sz="120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52963" y="1071563"/>
            <a:ext cx="4244975" cy="5026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42913" y="1062038"/>
            <a:ext cx="8396287" cy="474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2800"/>
              <a:t>Identify a problem</a:t>
            </a:r>
          </a:p>
          <a:p>
            <a:pPr eaLnBrk="1" hangingPunct="1">
              <a:spcBef>
                <a:spcPct val="20000"/>
              </a:spcBef>
              <a:buFontTx/>
              <a:buChar char="•"/>
            </a:pPr>
            <a:r>
              <a:rPr lang="en-US" sz="2800"/>
              <a:t>Validate the problem</a:t>
            </a:r>
          </a:p>
          <a:p>
            <a:pPr lvl="1" eaLnBrk="1" hangingPunct="1">
              <a:spcBef>
                <a:spcPct val="20000"/>
              </a:spcBef>
              <a:buFontTx/>
              <a:buChar char="–"/>
            </a:pPr>
            <a:r>
              <a:rPr lang="en-US" sz="2800" i="1"/>
              <a:t>Who says it is a problem?</a:t>
            </a:r>
          </a:p>
          <a:p>
            <a:pPr lvl="1" eaLnBrk="1" hangingPunct="1">
              <a:spcBef>
                <a:spcPct val="20000"/>
              </a:spcBef>
              <a:buFontTx/>
              <a:buChar char="–"/>
            </a:pPr>
            <a:r>
              <a:rPr lang="en-US" sz="2800" i="1"/>
              <a:t>Needs and wants</a:t>
            </a:r>
          </a:p>
          <a:p>
            <a:pPr lvl="1" eaLnBrk="1" hangingPunct="1">
              <a:spcBef>
                <a:spcPct val="20000"/>
              </a:spcBef>
              <a:buFontTx/>
              <a:buChar char="–"/>
            </a:pPr>
            <a:r>
              <a:rPr lang="en-US" sz="2800" i="1"/>
              <a:t>Prior solutions</a:t>
            </a:r>
          </a:p>
          <a:p>
            <a:pPr eaLnBrk="1" hangingPunct="1">
              <a:spcBef>
                <a:spcPct val="20000"/>
              </a:spcBef>
              <a:buFontTx/>
              <a:buChar char="•"/>
            </a:pPr>
            <a:r>
              <a:rPr lang="en-US" sz="2800"/>
              <a:t>Justify the problem</a:t>
            </a:r>
          </a:p>
          <a:p>
            <a:pPr lvl="1" eaLnBrk="1" hangingPunct="1">
              <a:spcBef>
                <a:spcPct val="20000"/>
              </a:spcBef>
              <a:buFontTx/>
              <a:buChar char="–"/>
            </a:pPr>
            <a:r>
              <a:rPr lang="en-US" sz="2800" i="1"/>
              <a:t>Is the problem worth solving?</a:t>
            </a:r>
          </a:p>
          <a:p>
            <a:pPr eaLnBrk="1" hangingPunct="1">
              <a:spcBef>
                <a:spcPct val="20000"/>
              </a:spcBef>
              <a:buFontTx/>
              <a:buChar char="•"/>
            </a:pPr>
            <a:r>
              <a:rPr lang="en-US" sz="2800"/>
              <a:t>Create design requirements (specifications)</a:t>
            </a:r>
          </a:p>
          <a:p>
            <a:pPr lvl="1" eaLnBrk="1" hangingPunct="1">
              <a:spcBef>
                <a:spcPct val="20000"/>
              </a:spcBef>
              <a:buFontTx/>
              <a:buChar char="–"/>
            </a:pPr>
            <a:r>
              <a:rPr lang="en-US" sz="2800" i="1"/>
              <a:t>Criteria and constraints</a:t>
            </a:r>
          </a:p>
          <a:p>
            <a:pPr eaLnBrk="1" hangingPunct="1">
              <a:spcBef>
                <a:spcPct val="20000"/>
              </a:spcBef>
              <a:buFontTx/>
              <a:buChar char="•"/>
            </a:pPr>
            <a:r>
              <a:rPr lang="en-US" sz="2800" i="1">
                <a:solidFill>
                  <a:srgbClr val="C00000"/>
                </a:solidFill>
              </a:rPr>
              <a:t>Design Brief</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0800" y="812800"/>
            <a:ext cx="2209800" cy="561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172" name="Title 1"/>
          <p:cNvSpPr>
            <a:spLocks noGrp="1"/>
          </p:cNvSpPr>
          <p:nvPr>
            <p:ph type="title"/>
          </p:nvPr>
        </p:nvSpPr>
        <p:spPr/>
        <p:txBody>
          <a:bodyPr/>
          <a:lstStyle/>
          <a:p>
            <a:pPr eaLnBrk="1" hangingPunct="1"/>
            <a:r>
              <a:rPr lang="en-US" sz="4000" smtClean="0"/>
              <a:t>Define the Problem</a:t>
            </a:r>
          </a:p>
        </p:txBody>
      </p:sp>
      <p:sp>
        <p:nvSpPr>
          <p:cNvPr id="7" name="Rectangle 6"/>
          <p:cNvSpPr/>
          <p:nvPr/>
        </p:nvSpPr>
        <p:spPr>
          <a:xfrm>
            <a:off x="6354763" y="841375"/>
            <a:ext cx="2209800"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0800" y="809625"/>
            <a:ext cx="2209800" cy="561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195" name="Title 1"/>
          <p:cNvSpPr>
            <a:spLocks noGrp="1"/>
          </p:cNvSpPr>
          <p:nvPr>
            <p:ph type="title"/>
          </p:nvPr>
        </p:nvSpPr>
        <p:spPr/>
        <p:txBody>
          <a:bodyPr/>
          <a:lstStyle/>
          <a:p>
            <a:pPr eaLnBrk="1" hangingPunct="1"/>
            <a:r>
              <a:rPr lang="en-US" sz="4000" smtClean="0"/>
              <a:t>Define the Problem</a:t>
            </a:r>
          </a:p>
        </p:txBody>
      </p:sp>
      <p:sp>
        <p:nvSpPr>
          <p:cNvPr id="3" name="Content Placeholder 2"/>
          <p:cNvSpPr txBox="1">
            <a:spLocks/>
          </p:cNvSpPr>
          <p:nvPr/>
        </p:nvSpPr>
        <p:spPr bwMode="auto">
          <a:xfrm>
            <a:off x="442913" y="1062038"/>
            <a:ext cx="5272087" cy="474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2800" i="1">
                <a:solidFill>
                  <a:srgbClr val="C00000"/>
                </a:solidFill>
              </a:rPr>
              <a:t>Design Brief</a:t>
            </a:r>
          </a:p>
          <a:p>
            <a:pPr lvl="1" eaLnBrk="1" hangingPunct="1">
              <a:spcBef>
                <a:spcPct val="20000"/>
              </a:spcBef>
              <a:buFontTx/>
              <a:buChar char="–"/>
            </a:pPr>
            <a:r>
              <a:rPr lang="en-US" sz="2800" i="1"/>
              <a:t>A written plan that identifies a problem to be solved, its criteria, and its constraints.</a:t>
            </a:r>
          </a:p>
          <a:p>
            <a:pPr lvl="1" eaLnBrk="1" hangingPunct="1">
              <a:spcBef>
                <a:spcPct val="20000"/>
              </a:spcBef>
              <a:buFontTx/>
              <a:buChar char="–"/>
            </a:pPr>
            <a:r>
              <a:rPr lang="en-US" sz="2800" i="1"/>
              <a:t>Used to encourage thinking of all aspects of a problem before attempting a solution.</a:t>
            </a:r>
          </a:p>
        </p:txBody>
      </p:sp>
      <p:sp>
        <p:nvSpPr>
          <p:cNvPr id="6" name="Rectangle 5"/>
          <p:cNvSpPr/>
          <p:nvPr/>
        </p:nvSpPr>
        <p:spPr>
          <a:xfrm>
            <a:off x="6354763" y="841375"/>
            <a:ext cx="2209800"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60375" y="1485900"/>
            <a:ext cx="8396288" cy="4745038"/>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800" dirty="0" smtClean="0">
                <a:solidFill>
                  <a:schemeClr val="bg1">
                    <a:lumMod val="75000"/>
                  </a:schemeClr>
                </a:solidFill>
              </a:rPr>
              <a:t>Identify a problem</a:t>
            </a:r>
          </a:p>
          <a:p>
            <a:pPr>
              <a:defRPr/>
            </a:pPr>
            <a:r>
              <a:rPr lang="en-US" sz="2800" dirty="0" smtClean="0">
                <a:solidFill>
                  <a:schemeClr val="bg1">
                    <a:lumMod val="75000"/>
                  </a:schemeClr>
                </a:solidFill>
              </a:rPr>
              <a:t>Validate the problem</a:t>
            </a:r>
          </a:p>
          <a:p>
            <a:pPr lvl="1">
              <a:defRPr/>
            </a:pPr>
            <a:r>
              <a:rPr lang="en-US" sz="2400" i="1" dirty="0" smtClean="0">
                <a:solidFill>
                  <a:schemeClr val="bg1">
                    <a:lumMod val="75000"/>
                  </a:schemeClr>
                </a:solidFill>
                <a:cs typeface="+mn-cs"/>
              </a:rPr>
              <a:t>Who says it is a problem?</a:t>
            </a:r>
          </a:p>
          <a:p>
            <a:pPr lvl="1">
              <a:defRPr/>
            </a:pPr>
            <a:r>
              <a:rPr lang="en-US" sz="2400" i="1" dirty="0" smtClean="0">
                <a:solidFill>
                  <a:schemeClr val="bg1">
                    <a:lumMod val="75000"/>
                  </a:schemeClr>
                </a:solidFill>
                <a:cs typeface="+mn-cs"/>
              </a:rPr>
              <a:t>Needs </a:t>
            </a:r>
            <a:r>
              <a:rPr lang="en-US" sz="2400" i="1" dirty="0">
                <a:solidFill>
                  <a:schemeClr val="bg1">
                    <a:lumMod val="75000"/>
                  </a:schemeClr>
                </a:solidFill>
                <a:cs typeface="+mn-cs"/>
              </a:rPr>
              <a:t>and </a:t>
            </a:r>
            <a:r>
              <a:rPr lang="en-US" sz="2400" i="1" dirty="0" smtClean="0">
                <a:solidFill>
                  <a:schemeClr val="bg1">
                    <a:lumMod val="75000"/>
                  </a:schemeClr>
                </a:solidFill>
                <a:cs typeface="+mn-cs"/>
              </a:rPr>
              <a:t>wants</a:t>
            </a:r>
            <a:endParaRPr lang="en-US" sz="2400" i="1" dirty="0">
              <a:solidFill>
                <a:schemeClr val="bg1">
                  <a:lumMod val="75000"/>
                </a:schemeClr>
              </a:solidFill>
              <a:cs typeface="+mn-cs"/>
            </a:endParaRPr>
          </a:p>
          <a:p>
            <a:pPr lvl="1">
              <a:defRPr/>
            </a:pPr>
            <a:r>
              <a:rPr lang="en-US" sz="2400" i="1" dirty="0" smtClean="0">
                <a:solidFill>
                  <a:schemeClr val="bg1">
                    <a:lumMod val="75000"/>
                  </a:schemeClr>
                </a:solidFill>
                <a:cs typeface="+mn-cs"/>
              </a:rPr>
              <a:t>Prior solutions</a:t>
            </a:r>
          </a:p>
          <a:p>
            <a:pPr>
              <a:defRPr/>
            </a:pPr>
            <a:r>
              <a:rPr lang="en-US" sz="2800" dirty="0" smtClean="0">
                <a:solidFill>
                  <a:schemeClr val="bg1">
                    <a:lumMod val="75000"/>
                  </a:schemeClr>
                </a:solidFill>
              </a:rPr>
              <a:t>Justify the problem</a:t>
            </a:r>
          </a:p>
          <a:p>
            <a:pPr lvl="1">
              <a:defRPr/>
            </a:pPr>
            <a:r>
              <a:rPr lang="en-US" sz="2400" i="1" dirty="0" smtClean="0">
                <a:solidFill>
                  <a:schemeClr val="bg1">
                    <a:lumMod val="75000"/>
                  </a:schemeClr>
                </a:solidFill>
                <a:cs typeface="+mn-cs"/>
              </a:rPr>
              <a:t>Is the problem worth solving?</a:t>
            </a:r>
          </a:p>
          <a:p>
            <a:pPr>
              <a:defRPr/>
            </a:pPr>
            <a:r>
              <a:rPr lang="en-US" sz="2800" dirty="0" smtClean="0">
                <a:solidFill>
                  <a:schemeClr val="bg1">
                    <a:lumMod val="75000"/>
                  </a:schemeClr>
                </a:solidFill>
              </a:rPr>
              <a:t>Create design requirements (specifications)</a:t>
            </a:r>
          </a:p>
          <a:p>
            <a:pPr lvl="1">
              <a:defRPr/>
            </a:pPr>
            <a:r>
              <a:rPr lang="en-US" sz="2400" i="1" dirty="0" smtClean="0">
                <a:solidFill>
                  <a:schemeClr val="bg1">
                    <a:lumMod val="75000"/>
                  </a:schemeClr>
                </a:solidFill>
                <a:cs typeface="+mn-cs"/>
              </a:rPr>
              <a:t>Criteria and constraints</a:t>
            </a:r>
          </a:p>
          <a:p>
            <a:pPr>
              <a:defRPr/>
            </a:pPr>
            <a:r>
              <a:rPr lang="en-US" sz="2800" i="1" dirty="0" smtClean="0">
                <a:solidFill>
                  <a:schemeClr val="bg1">
                    <a:lumMod val="75000"/>
                  </a:schemeClr>
                </a:solidFill>
              </a:rPr>
              <a:t>Design Brief</a:t>
            </a:r>
            <a:endParaRPr lang="en-US" sz="2800" i="1" dirty="0">
              <a:solidFill>
                <a:schemeClr val="bg1">
                  <a:lumMod val="75000"/>
                </a:schemeClr>
              </a:solidFill>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36868"/>
          <a:stretch>
            <a:fillRect/>
          </a:stretch>
        </p:blipFill>
        <p:spPr bwMode="auto">
          <a:xfrm>
            <a:off x="5899150" y="1546225"/>
            <a:ext cx="2444750" cy="1046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220" name="Title 1"/>
          <p:cNvSpPr>
            <a:spLocks noGrp="1"/>
          </p:cNvSpPr>
          <p:nvPr>
            <p:ph type="title"/>
          </p:nvPr>
        </p:nvSpPr>
        <p:spPr/>
        <p:txBody>
          <a:bodyPr/>
          <a:lstStyle/>
          <a:p>
            <a:pPr eaLnBrk="1" hangingPunct="1"/>
            <a:r>
              <a:rPr lang="en-US" sz="4000" smtClean="0"/>
              <a:t>Define the Problem</a:t>
            </a:r>
          </a:p>
        </p:txBody>
      </p:sp>
      <p:sp>
        <p:nvSpPr>
          <p:cNvPr id="4" name="TextBox 3"/>
          <p:cNvSpPr txBox="1">
            <a:spLocks noChangeArrowheads="1"/>
          </p:cNvSpPr>
          <p:nvPr/>
        </p:nvSpPr>
        <p:spPr bwMode="auto">
          <a:xfrm>
            <a:off x="5610225" y="2667000"/>
            <a:ext cx="3416300"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2060"/>
                </a:solidFill>
              </a:rPr>
              <a:t>In some cases, if the problem is not valid or justifiable, the designer must define a new problem.</a:t>
            </a:r>
          </a:p>
        </p:txBody>
      </p:sp>
      <p:pic>
        <p:nvPicPr>
          <p:cNvPr id="92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8678" t="10263" r="4655" b="62782"/>
          <a:stretch>
            <a:fillRect/>
          </a:stretch>
        </p:blipFill>
        <p:spPr bwMode="auto">
          <a:xfrm>
            <a:off x="6129338" y="1098550"/>
            <a:ext cx="2119312" cy="447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 name="Straight Arrow Connector 7"/>
          <p:cNvCxnSpPr>
            <a:cxnSpLocks noChangeShapeType="1"/>
          </p:cNvCxnSpPr>
          <p:nvPr/>
        </p:nvCxnSpPr>
        <p:spPr bwMode="auto">
          <a:xfrm>
            <a:off x="8047038" y="2170113"/>
            <a:ext cx="619125" cy="0"/>
          </a:xfrm>
          <a:prstGeom prst="straightConnector1">
            <a:avLst/>
          </a:prstGeom>
          <a:noFill/>
          <a:ln w="63500" algn="ctr">
            <a:solidFill>
              <a:srgbClr val="00339A"/>
            </a:solidFill>
            <a:bevel/>
            <a:headEnd/>
            <a:tailEnd type="none" w="med" len="lg"/>
          </a:ln>
          <a:extLst>
            <a:ext uri="{909E8E84-426E-40DD-AFC4-6F175D3DCCD1}">
              <a14:hiddenFill xmlns:a14="http://schemas.microsoft.com/office/drawing/2010/main" xmlns="">
                <a:noFill/>
              </a14:hiddenFill>
            </a:ext>
          </a:extLst>
        </p:spPr>
      </p:cxnSp>
      <p:cxnSp>
        <p:nvCxnSpPr>
          <p:cNvPr id="10" name="Straight Arrow Connector 9"/>
          <p:cNvCxnSpPr>
            <a:cxnSpLocks noChangeShapeType="1"/>
          </p:cNvCxnSpPr>
          <p:nvPr/>
        </p:nvCxnSpPr>
        <p:spPr bwMode="auto">
          <a:xfrm flipV="1">
            <a:off x="8666163" y="1312863"/>
            <a:ext cx="0" cy="857250"/>
          </a:xfrm>
          <a:prstGeom prst="straightConnector1">
            <a:avLst/>
          </a:prstGeom>
          <a:noFill/>
          <a:ln w="63500" cap="sq" algn="ctr">
            <a:solidFill>
              <a:srgbClr val="00339A"/>
            </a:solidFill>
            <a:bevel/>
            <a:headEnd/>
            <a:tailEnd type="none" w="med" len="lg"/>
          </a:ln>
          <a:extLst>
            <a:ext uri="{909E8E84-426E-40DD-AFC4-6F175D3DCCD1}">
              <a14:hiddenFill xmlns:a14="http://schemas.microsoft.com/office/drawing/2010/main" xmlns="">
                <a:noFill/>
              </a14:hiddenFill>
            </a:ext>
          </a:extLst>
        </p:spPr>
      </p:cxnSp>
      <p:cxnSp>
        <p:nvCxnSpPr>
          <p:cNvPr id="14" name="Straight Arrow Connector 13"/>
          <p:cNvCxnSpPr>
            <a:cxnSpLocks noChangeShapeType="1"/>
          </p:cNvCxnSpPr>
          <p:nvPr/>
        </p:nvCxnSpPr>
        <p:spPr bwMode="auto">
          <a:xfrm flipH="1">
            <a:off x="8170863" y="1312863"/>
            <a:ext cx="495300" cy="0"/>
          </a:xfrm>
          <a:prstGeom prst="straightConnector1">
            <a:avLst/>
          </a:prstGeom>
          <a:noFill/>
          <a:ln w="63500" algn="ctr">
            <a:solidFill>
              <a:srgbClr val="00339A"/>
            </a:solidFill>
            <a:round/>
            <a:headEnd/>
            <a:tailEnd type="triangle" w="med" len="lg"/>
          </a:ln>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20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nodeType="afterGroup">
                            <p:stCondLst>
                              <p:cond delay="5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nodeType="afterGroup">
                            <p:stCondLst>
                              <p:cond delay="1000"/>
                            </p:stCondLst>
                            <p:childTnLst>
                              <p:par>
                                <p:cTn id="22" presetID="22" presetClass="entr" presetSubtype="2"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38150" y="1071563"/>
            <a:ext cx="4891088" cy="413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2800"/>
              <a:t>Research</a:t>
            </a:r>
          </a:p>
          <a:p>
            <a:pPr eaLnBrk="1" hangingPunct="1">
              <a:spcBef>
                <a:spcPts val="1200"/>
              </a:spcBef>
              <a:buFontTx/>
              <a:buChar char="•"/>
            </a:pPr>
            <a:r>
              <a:rPr lang="en-US" sz="2800">
                <a:solidFill>
                  <a:srgbClr val="0070C0"/>
                </a:solidFill>
              </a:rPr>
              <a:t>Brainstorm</a:t>
            </a:r>
            <a:r>
              <a:rPr lang="en-US" sz="2800"/>
              <a:t> possible solutions</a:t>
            </a:r>
          </a:p>
          <a:p>
            <a:pPr eaLnBrk="1" hangingPunct="1">
              <a:spcBef>
                <a:spcPts val="1200"/>
              </a:spcBef>
              <a:buFontTx/>
              <a:buChar char="•"/>
            </a:pPr>
            <a:r>
              <a:rPr lang="en-US" sz="2800"/>
              <a:t>Consider additional design goals</a:t>
            </a:r>
          </a:p>
          <a:p>
            <a:pPr eaLnBrk="1" hangingPunct="1">
              <a:spcBef>
                <a:spcPts val="1200"/>
              </a:spcBef>
              <a:buFontTx/>
              <a:buChar char="•"/>
            </a:pPr>
            <a:r>
              <a:rPr lang="en-US" sz="2800"/>
              <a:t>Apply STEM principles</a:t>
            </a:r>
          </a:p>
          <a:p>
            <a:pPr eaLnBrk="1" hangingPunct="1">
              <a:spcBef>
                <a:spcPct val="20000"/>
              </a:spcBef>
              <a:buFontTx/>
              <a:buChar char="•"/>
            </a:pPr>
            <a:r>
              <a:rPr lang="en-US" sz="2800"/>
              <a:t>Select an approach</a:t>
            </a:r>
          </a:p>
          <a:p>
            <a:pPr eaLnBrk="1" hangingPunct="1">
              <a:spcBef>
                <a:spcPct val="20000"/>
              </a:spcBef>
              <a:buFontTx/>
              <a:buChar char="•"/>
            </a:pPr>
            <a:r>
              <a:rPr lang="en-US" sz="2800" i="1">
                <a:solidFill>
                  <a:srgbClr val="C00000"/>
                </a:solidFill>
              </a:rPr>
              <a:t>Decision Matrix </a:t>
            </a:r>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5750" y="366713"/>
            <a:ext cx="3363913" cy="2492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44" name="Title 1"/>
          <p:cNvSpPr>
            <a:spLocks noGrp="1"/>
          </p:cNvSpPr>
          <p:nvPr>
            <p:ph type="title"/>
          </p:nvPr>
        </p:nvSpPr>
        <p:spPr/>
        <p:txBody>
          <a:bodyPr/>
          <a:lstStyle/>
          <a:p>
            <a:pPr eaLnBrk="1" hangingPunct="1"/>
            <a:r>
              <a:rPr lang="en-US" sz="4000" smtClean="0"/>
              <a:t>Generate Concepts</a:t>
            </a:r>
          </a:p>
        </p:txBody>
      </p:sp>
      <p:sp>
        <p:nvSpPr>
          <p:cNvPr id="10" name="Rectangle 9"/>
          <p:cNvSpPr/>
          <p:nvPr/>
        </p:nvSpPr>
        <p:spPr>
          <a:xfrm>
            <a:off x="5665788" y="2209800"/>
            <a:ext cx="2443162"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38150" y="1706563"/>
            <a:ext cx="4891088" cy="228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742950" indent="-3429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2800" i="1">
                <a:solidFill>
                  <a:srgbClr val="C00000"/>
                </a:solidFill>
              </a:rPr>
              <a:t>Decision Matrix</a:t>
            </a:r>
            <a:endParaRPr lang="en-US" sz="2800" i="1"/>
          </a:p>
          <a:p>
            <a:pPr lvl="2" eaLnBrk="1" hangingPunct="1">
              <a:spcBef>
                <a:spcPct val="20000"/>
              </a:spcBef>
              <a:buFont typeface="Arial" charset="0"/>
              <a:buChar char="−"/>
            </a:pPr>
            <a:r>
              <a:rPr lang="en-US" sz="2400" i="1"/>
              <a:t> </a:t>
            </a:r>
            <a:r>
              <a:rPr lang="en-US" sz="2400"/>
              <a:t>A tool used to compare design solutions against one another, using specific criteria.</a:t>
            </a:r>
            <a:endParaRPr lang="en-US" sz="2400" i="1"/>
          </a:p>
          <a:p>
            <a:pPr eaLnBrk="1" hangingPunct="1">
              <a:spcBef>
                <a:spcPct val="20000"/>
              </a:spcBef>
              <a:buFontTx/>
              <a:buChar char="•"/>
            </a:pPr>
            <a:endParaRPr lang="en-US" sz="2800" i="1">
              <a:solidFill>
                <a:srgbClr val="C00000"/>
              </a:solidFill>
            </a:endParaRPr>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5750" y="366713"/>
            <a:ext cx="3363913" cy="2492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268" name="Title 1"/>
          <p:cNvSpPr>
            <a:spLocks noGrp="1"/>
          </p:cNvSpPr>
          <p:nvPr>
            <p:ph type="title"/>
          </p:nvPr>
        </p:nvSpPr>
        <p:spPr/>
        <p:txBody>
          <a:bodyPr/>
          <a:lstStyle/>
          <a:p>
            <a:pPr eaLnBrk="1" hangingPunct="1"/>
            <a:r>
              <a:rPr lang="en-US" sz="4000" smtClean="0"/>
              <a:t>Generate Concepts</a:t>
            </a:r>
          </a:p>
        </p:txBody>
      </p:sp>
      <p:sp>
        <p:nvSpPr>
          <p:cNvPr id="10" name="Rectangle 9"/>
          <p:cNvSpPr/>
          <p:nvPr/>
        </p:nvSpPr>
        <p:spPr>
          <a:xfrm>
            <a:off x="5665788" y="2209800"/>
            <a:ext cx="2443162"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5" name="Content Placeholder 4" descr="decisionmatrix"/>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8150" y="3995738"/>
            <a:ext cx="4038600" cy="227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0047&quot;&gt;&lt;property id=&quot;20148&quot; value=&quot;5&quot;/&gt;&lt;property id=&quot;20300&quot; value=&quot;Slide 2&quot;/&gt;&lt;property id=&quot;20307&quot; value=&quot;258&quot;/&gt;&lt;/object&gt;&lt;object type=&quot;3&quot; unique_id=&quot;10048&quot;&gt;&lt;property id=&quot;20148&quot; value=&quot;5&quot;/&gt;&lt;property id=&quot;20300&quot; value=&quot;Slide 3 - &amp;quot;References&amp;quot;&quot;/&gt;&lt;property id=&quot;20307&quot; value=&quot;259&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8146</TotalTime>
  <Words>1131</Words>
  <Application>Microsoft Office PowerPoint</Application>
  <PresentationFormat>On-screen Show (4:3)</PresentationFormat>
  <Paragraphs>172</Paragraphs>
  <Slides>22</Slides>
  <Notes>6</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PowerPointTemplateAE_2009_1217_NEW NEW Template</vt:lpstr>
      <vt:lpstr>1_Custom Design</vt:lpstr>
      <vt:lpstr>Slide 1</vt:lpstr>
      <vt:lpstr>What Is Design?</vt:lpstr>
      <vt:lpstr>What Is a Design Process?</vt:lpstr>
      <vt:lpstr>Design Process</vt:lpstr>
      <vt:lpstr>Define the Problem</vt:lpstr>
      <vt:lpstr>Define the Problem</vt:lpstr>
      <vt:lpstr>Define the Problem</vt:lpstr>
      <vt:lpstr>Generate Concepts</vt:lpstr>
      <vt:lpstr>Generate Concepts</vt:lpstr>
      <vt:lpstr>Generate Concepts</vt:lpstr>
      <vt:lpstr>Develop a Solution</vt:lpstr>
      <vt:lpstr>Develop a Solution</vt:lpstr>
      <vt:lpstr>Develop a Solution</vt:lpstr>
      <vt:lpstr>Construct and Test a Prototype</vt:lpstr>
      <vt:lpstr>Slide 15</vt:lpstr>
      <vt:lpstr>Evaluate the Solution</vt:lpstr>
      <vt:lpstr>Evaluate the Solution</vt:lpstr>
      <vt:lpstr>Evaluate the Solution</vt:lpstr>
      <vt:lpstr>Slide 19</vt:lpstr>
      <vt:lpstr>Design Process</vt:lpstr>
      <vt:lpstr>Slide 21</vt:lpstr>
      <vt:lpstr>Image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U1 A Design Process</dc:title>
  <dc:subject>IED - Lesson x.y - Lesson title</dc:subject>
  <dc:creator>IED Curriculum Team</dc:creator>
  <cp:lastModifiedBy>hill.storm</cp:lastModifiedBy>
  <cp:revision>151</cp:revision>
  <cp:lastPrinted>2012-08-27T13:58:51Z</cp:lastPrinted>
  <dcterms:created xsi:type="dcterms:W3CDTF">2010-01-04T14:07:12Z</dcterms:created>
  <dcterms:modified xsi:type="dcterms:W3CDTF">2016-02-10T16:45:34Z</dcterms:modified>
</cp:coreProperties>
</file>