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77" r:id="rId2"/>
    <p:sldId id="256" r:id="rId3"/>
    <p:sldId id="276" r:id="rId4"/>
    <p:sldId id="265" r:id="rId5"/>
    <p:sldId id="267" r:id="rId6"/>
    <p:sldId id="266" r:id="rId7"/>
    <p:sldId id="270" r:id="rId8"/>
    <p:sldId id="271" r:id="rId9"/>
    <p:sldId id="269" r:id="rId10"/>
    <p:sldId id="268" r:id="rId11"/>
    <p:sldId id="272" r:id="rId12"/>
    <p:sldId id="275" r:id="rId13"/>
    <p:sldId id="257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0927"/>
    <a:srgbClr val="002B52"/>
    <a:srgbClr val="3399FF"/>
    <a:srgbClr val="66CCFF"/>
    <a:srgbClr val="008000"/>
    <a:srgbClr val="FFFF00"/>
    <a:srgbClr val="CC0099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 snapToGrid="0">
      <p:cViewPr>
        <p:scale>
          <a:sx n="77" d="100"/>
          <a:sy n="77" d="100"/>
        </p:scale>
        <p:origin x="-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90" y="238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Decision Making Matrix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29000" y="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 to Engineering Design</a:t>
            </a:r>
            <a:r>
              <a:rPr lang="en-US" baseline="30000"/>
              <a:t> </a:t>
            </a:r>
            <a:endParaRPr lang="en-US"/>
          </a:p>
          <a:p>
            <a:pPr>
              <a:defRPr/>
            </a:pPr>
            <a:r>
              <a:rPr lang="en-US"/>
              <a:t>Unit 2 – Lesson 2.4 –  Advanced Designs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© 2011 Project Lead The Way, </a:t>
            </a:r>
            <a:r>
              <a:rPr lang="en-US" dirty="0" err="1"/>
              <a:t>Inc</a:t>
            </a:r>
            <a:endParaRPr lang="en-US" dirty="0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EC3CA8-D7A1-458D-AA76-332122395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48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Decision Making Matrix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352800" y="0"/>
            <a:ext cx="350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 to Engineering </a:t>
            </a:r>
            <a:r>
              <a:rPr lang="en-US" smtClean="0"/>
              <a:t>Design</a:t>
            </a:r>
            <a:endParaRPr lang="en-US"/>
          </a:p>
          <a:p>
            <a:pPr>
              <a:defRPr/>
            </a:pPr>
            <a:r>
              <a:rPr lang="en-US"/>
              <a:t>Unit 2 – Lesson 2.4 –  Advanced Designs</a:t>
            </a:r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2011 Project Lead The Way, </a:t>
            </a:r>
            <a:r>
              <a:rPr lang="en-US" dirty="0" err="1" smtClean="0"/>
              <a:t>Inc</a:t>
            </a: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3C2159-0DF8-4A22-B101-69391308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05093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784CF1-2630-43AB-BC54-314EDEFE928F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109C31-8A17-4FE6-B486-2A4E23164EAD}" type="slidenum">
              <a:rPr lang="en-US" sz="1200" smtClean="0">
                <a:latin typeface="Arial" charset="0"/>
              </a:rPr>
              <a:pPr/>
              <a:t>10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970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B937CA-F0B7-4DCF-983C-C4A1271D2D52}" type="slidenum">
              <a:rPr lang="en-US" sz="1200" smtClean="0">
                <a:latin typeface="Arial" charset="0"/>
              </a:rPr>
              <a:pPr/>
              <a:t>11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3072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4811E6-EDF7-4F44-8FC9-74852261258B}" type="slidenum">
              <a:rPr lang="en-US" sz="1200" smtClean="0">
                <a:latin typeface="Arial" charset="0"/>
              </a:rPr>
              <a:pPr/>
              <a:t>12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3174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317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2B58461-0921-46C2-942F-A50A14EB6D01}" type="slidenum">
              <a:rPr lang="en-US" sz="1200" smtClean="0">
                <a:latin typeface="Arial" charset="0"/>
              </a:rPr>
              <a:pPr/>
              <a:t>13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27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3277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327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30D5A8-ED4C-49EE-B68A-91FA11D392B0}" type="slidenum">
              <a:rPr lang="en-US" sz="1200" smtClean="0">
                <a:latin typeface="Arial" charset="0"/>
              </a:rPr>
              <a:pPr/>
              <a:t>14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337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73310F-F706-4F90-8D83-72399199D355}" type="slidenum">
              <a:rPr lang="en-US" sz="1200" smtClean="0">
                <a:latin typeface="Arial" charset="0"/>
              </a:rPr>
              <a:pPr/>
              <a:t>15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E5C17A-775B-4433-98BA-3EB1E6AE4A95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6422BE-E916-460B-B4D7-E2D3DC636F5A}" type="slidenum">
              <a:rPr lang="en-US" sz="1200" smtClean="0">
                <a:latin typeface="Arial" charset="0"/>
              </a:rPr>
              <a:pPr/>
              <a:t>3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52762F-4340-48A2-B1D1-56D266745818}" type="slidenum">
              <a:rPr lang="en-US" sz="1200" smtClean="0">
                <a:latin typeface="Arial" charset="0"/>
              </a:rPr>
              <a:pPr/>
              <a:t>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2C085B-C3FE-419D-BCEF-2D17DE739165}" type="slidenum">
              <a:rPr lang="en-US" sz="1200" smtClean="0">
                <a:latin typeface="Arial" charset="0"/>
              </a:rPr>
              <a:pPr/>
              <a:t>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00D4018-C2C2-4861-931A-25A7C23DD610}" type="slidenum">
              <a:rPr lang="en-US" sz="1200" smtClean="0">
                <a:latin typeface="Arial" charset="0"/>
              </a:rPr>
              <a:pPr/>
              <a:t>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56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7A1FF6-51AD-4B1B-BE79-E36421005845}" type="slidenum">
              <a:rPr lang="en-US" sz="1200" smtClean="0">
                <a:latin typeface="Arial" charset="0"/>
              </a:rPr>
              <a:pPr/>
              <a:t>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663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AD28EFF-F418-415D-8D80-D631D0F01BDD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Decision Making Matrix</a:t>
            </a:r>
          </a:p>
        </p:txBody>
      </p:sp>
      <p:sp>
        <p:nvSpPr>
          <p:cNvPr id="2765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Introduction to Engineering Design</a:t>
            </a:r>
            <a:r>
              <a:rPr lang="en-US" sz="1000" baseline="30000" smtClean="0">
                <a:latin typeface="Arial" charset="0"/>
              </a:rPr>
              <a:t> Tm</a:t>
            </a:r>
            <a:endParaRPr lang="en-US" sz="1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Unit 2 – Lesson 2.4 –  Advanced Designs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smtClean="0">
                <a:latin typeface="Arial" charset="0"/>
              </a:rPr>
              <a:t>Project Lead The Way, Inc.</a:t>
            </a:r>
            <a:endParaRPr lang="en-US" sz="1000" baseline="30000" smtClean="0">
              <a:latin typeface="Arial" charset="0"/>
            </a:endParaRPr>
          </a:p>
          <a:p>
            <a:r>
              <a:rPr lang="en-US" sz="1000" smtClean="0">
                <a:latin typeface="Arial" charset="0"/>
              </a:rPr>
              <a:t>Copyright 2007</a:t>
            </a:r>
          </a:p>
          <a:p>
            <a:endParaRPr lang="en-US" sz="1000" smtClean="0">
              <a:latin typeface="Arial" charset="0"/>
            </a:endParaRPr>
          </a:p>
        </p:txBody>
      </p:sp>
      <p:sp>
        <p:nvSpPr>
          <p:cNvPr id="276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0E52E82-1F98-465C-B374-3D2C31D12070}" type="slidenum">
              <a:rPr lang="en-US" sz="1200" smtClean="0">
                <a:latin typeface="Arial" charset="0"/>
              </a:rPr>
              <a:pPr/>
              <a:t>9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A4B36E-D887-40C6-B10E-2FFAD1F59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39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18D4C-C093-4810-8EAB-9F8133F55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56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2E5F-5FF6-4C48-8ECF-14665DE9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05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1A3C-B967-42D6-9F8E-28F8CDE42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43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43BD-695F-4F5F-9A35-632ED8C41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51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D26A-924E-413D-A799-00CD3A9D3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3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63BC4-0A09-4942-B26E-D0621C056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22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1074F-F990-4510-99FD-DC8C9B5C6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12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D06DB-6367-4A8D-98A3-D86CE4D94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98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B0EA-A29C-4E52-A082-283AD7163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6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A4A5-1C29-46F7-B327-6AC7288CC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05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9032-F505-4C89-BC0B-DE8A943BE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30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6E34-6E24-4AC0-B04B-1CB8531D1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696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1B01D6-1C0D-4034-9898-72C75AF8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69963" y="979488"/>
            <a:ext cx="4749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1676400" y="5444481"/>
            <a:ext cx="579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2B52"/>
                </a:solidFill>
                <a:latin typeface="Verdana" pitchFamily="34" charset="0"/>
              </a:rPr>
              <a:t>Forging new generations of engineers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 Matrix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2011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Introduction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sugarcubes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76800" y="1981200"/>
            <a:ext cx="3187700" cy="4648200"/>
          </a:xfrm>
          <a:noFill/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724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Sugar Cubes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Cheap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Readily available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Require glue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Have messy granules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Fairly uniform geometry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#6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371600" y="914400"/>
            <a:ext cx="5089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Identifying Criteria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2544763"/>
            <a:ext cx="7721600" cy="3816350"/>
            <a:chOff x="480" y="1603"/>
            <a:chExt cx="4864" cy="2404"/>
          </a:xfrm>
        </p:grpSpPr>
        <p:sp>
          <p:nvSpPr>
            <p:cNvPr id="13316" name="Text Box 53"/>
            <p:cNvSpPr txBox="1">
              <a:spLocks noChangeArrowheads="1"/>
            </p:cNvSpPr>
            <p:nvPr/>
          </p:nvSpPr>
          <p:spPr bwMode="auto">
            <a:xfrm>
              <a:off x="480" y="1603"/>
              <a:ext cx="2400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Cost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Reusability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Geometry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Connections</a:t>
              </a:r>
            </a:p>
          </p:txBody>
        </p:sp>
        <p:sp>
          <p:nvSpPr>
            <p:cNvPr id="13317" name="Text Box 54"/>
            <p:cNvSpPr txBox="1">
              <a:spLocks noChangeArrowheads="1"/>
            </p:cNvSpPr>
            <p:nvPr/>
          </p:nvSpPr>
          <p:spPr bwMode="auto">
            <a:xfrm>
              <a:off x="2963" y="1604"/>
              <a:ext cx="2381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Cleanliness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Resilience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4400">
                  <a:latin typeface="Arial" charset="0"/>
                </a:rPr>
                <a:t>Testability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6583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Other Types of Criteria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7675" y="2181225"/>
            <a:ext cx="8504238" cy="4492625"/>
            <a:chOff x="282" y="1374"/>
            <a:chExt cx="5357" cy="2830"/>
          </a:xfrm>
        </p:grpSpPr>
        <p:sp>
          <p:nvSpPr>
            <p:cNvPr id="14340" name="Text Box 8"/>
            <p:cNvSpPr txBox="1">
              <a:spLocks noChangeArrowheads="1"/>
            </p:cNvSpPr>
            <p:nvPr/>
          </p:nvSpPr>
          <p:spPr bwMode="auto">
            <a:xfrm>
              <a:off x="282" y="1378"/>
              <a:ext cx="2515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Function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Product life span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Development time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Size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Material costs</a:t>
              </a:r>
            </a:p>
          </p:txBody>
        </p:sp>
        <p:sp>
          <p:nvSpPr>
            <p:cNvPr id="14341" name="Text Box 9"/>
            <p:cNvSpPr txBox="1">
              <a:spLocks noChangeArrowheads="1"/>
            </p:cNvSpPr>
            <p:nvPr/>
          </p:nvSpPr>
          <p:spPr bwMode="auto">
            <a:xfrm>
              <a:off x="2759" y="1374"/>
              <a:ext cx="2880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Development costs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Manufacturing costs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Company standards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Manufacturing capabilities</a:t>
              </a:r>
            </a:p>
            <a:p>
              <a:pPr>
                <a:spcBef>
                  <a:spcPct val="50000"/>
                </a:spcBef>
                <a:buClr>
                  <a:srgbClr val="002B52"/>
                </a:buClr>
                <a:buFontTx/>
                <a:buChar char="•"/>
              </a:pPr>
              <a:r>
                <a:rPr lang="en-US" sz="3600">
                  <a:latin typeface="Arial" charset="0"/>
                </a:rPr>
                <a:t>Safety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Develop a Decision Matrix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69925" y="2468563"/>
            <a:ext cx="7451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 grading scale must be developed to assign values for each criteria category.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4825" y="3838575"/>
            <a:ext cx="8102600" cy="2076450"/>
            <a:chOff x="318" y="2418"/>
            <a:chExt cx="5104" cy="1308"/>
          </a:xfrm>
        </p:grpSpPr>
        <p:pic>
          <p:nvPicPr>
            <p:cNvPr id="15365" name="Picture 11" descr="decisionmatrix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76" t="83722"/>
            <a:stretch>
              <a:fillRect/>
            </a:stretch>
          </p:blipFill>
          <p:spPr bwMode="auto">
            <a:xfrm>
              <a:off x="318" y="3173"/>
              <a:ext cx="510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13"/>
            <p:cNvSpPr txBox="1">
              <a:spLocks noChangeArrowheads="1"/>
            </p:cNvSpPr>
            <p:nvPr/>
          </p:nvSpPr>
          <p:spPr bwMode="auto">
            <a:xfrm>
              <a:off x="1124" y="2706"/>
              <a:ext cx="189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 i="1">
                  <a:solidFill>
                    <a:srgbClr val="002B52"/>
                  </a:solidFill>
                  <a:latin typeface="Arial" charset="0"/>
                </a:rPr>
                <a:t>Rank Scale</a:t>
              </a:r>
            </a:p>
          </p:txBody>
        </p:sp>
        <p:sp>
          <p:nvSpPr>
            <p:cNvPr id="15367" name="Text Box 14"/>
            <p:cNvSpPr txBox="1">
              <a:spLocks noChangeArrowheads="1"/>
            </p:cNvSpPr>
            <p:nvPr/>
          </p:nvSpPr>
          <p:spPr bwMode="auto">
            <a:xfrm>
              <a:off x="3798" y="2418"/>
              <a:ext cx="148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i="1">
                  <a:solidFill>
                    <a:srgbClr val="002B52"/>
                  </a:solidFill>
                  <a:latin typeface="Arial" charset="0"/>
                </a:rPr>
                <a:t>Question Scale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47863"/>
            <a:ext cx="92392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71600" y="9144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Ranking The Alternatives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593850" y="2971800"/>
            <a:ext cx="542925" cy="2927350"/>
            <a:chOff x="1004" y="1872"/>
            <a:chExt cx="342" cy="1844"/>
          </a:xfrm>
        </p:grpSpPr>
        <p:sp>
          <p:nvSpPr>
            <p:cNvPr id="16438" name="Text Box 4"/>
            <p:cNvSpPr txBox="1">
              <a:spLocks noChangeArrowheads="1"/>
            </p:cNvSpPr>
            <p:nvPr/>
          </p:nvSpPr>
          <p:spPr bwMode="auto">
            <a:xfrm>
              <a:off x="100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9" name="Text Box 5"/>
            <p:cNvSpPr txBox="1">
              <a:spLocks noChangeArrowheads="1"/>
            </p:cNvSpPr>
            <p:nvPr/>
          </p:nvSpPr>
          <p:spPr bwMode="auto">
            <a:xfrm>
              <a:off x="1008" y="211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  <p:sp>
          <p:nvSpPr>
            <p:cNvPr id="16440" name="Text Box 6"/>
            <p:cNvSpPr txBox="1">
              <a:spLocks noChangeArrowheads="1"/>
            </p:cNvSpPr>
            <p:nvPr/>
          </p:nvSpPr>
          <p:spPr bwMode="auto">
            <a:xfrm>
              <a:off x="1008" y="238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41" name="Text Box 7"/>
            <p:cNvSpPr txBox="1">
              <a:spLocks noChangeArrowheads="1"/>
            </p:cNvSpPr>
            <p:nvPr/>
          </p:nvSpPr>
          <p:spPr bwMode="auto">
            <a:xfrm>
              <a:off x="1004" y="27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42" name="Text Box 8"/>
            <p:cNvSpPr txBox="1">
              <a:spLocks noChangeArrowheads="1"/>
            </p:cNvSpPr>
            <p:nvPr/>
          </p:nvSpPr>
          <p:spPr bwMode="auto">
            <a:xfrm>
              <a:off x="1010" y="316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43" name="Text Box 9"/>
            <p:cNvSpPr txBox="1">
              <a:spLocks noChangeArrowheads="1"/>
            </p:cNvSpPr>
            <p:nvPr/>
          </p:nvSpPr>
          <p:spPr bwMode="auto">
            <a:xfrm>
              <a:off x="1006" y="342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476500" y="2965450"/>
            <a:ext cx="542925" cy="2927350"/>
            <a:chOff x="1560" y="1868"/>
            <a:chExt cx="342" cy="1844"/>
          </a:xfrm>
        </p:grpSpPr>
        <p:sp>
          <p:nvSpPr>
            <p:cNvPr id="16432" name="Text Box 10"/>
            <p:cNvSpPr txBox="1">
              <a:spLocks noChangeArrowheads="1"/>
            </p:cNvSpPr>
            <p:nvPr/>
          </p:nvSpPr>
          <p:spPr bwMode="auto">
            <a:xfrm>
              <a:off x="1564" y="18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3" name="Text Box 11"/>
            <p:cNvSpPr txBox="1">
              <a:spLocks noChangeArrowheads="1"/>
            </p:cNvSpPr>
            <p:nvPr/>
          </p:nvSpPr>
          <p:spPr bwMode="auto">
            <a:xfrm>
              <a:off x="1564" y="210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34" name="Text Box 12"/>
            <p:cNvSpPr txBox="1">
              <a:spLocks noChangeArrowheads="1"/>
            </p:cNvSpPr>
            <p:nvPr/>
          </p:nvSpPr>
          <p:spPr bwMode="auto">
            <a:xfrm>
              <a:off x="1564" y="237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5" name="Text Box 13"/>
            <p:cNvSpPr txBox="1">
              <a:spLocks noChangeArrowheads="1"/>
            </p:cNvSpPr>
            <p:nvPr/>
          </p:nvSpPr>
          <p:spPr bwMode="auto">
            <a:xfrm>
              <a:off x="1560" y="276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6" name="Text Box 14"/>
            <p:cNvSpPr txBox="1">
              <a:spLocks noChangeArrowheads="1"/>
            </p:cNvSpPr>
            <p:nvPr/>
          </p:nvSpPr>
          <p:spPr bwMode="auto">
            <a:xfrm>
              <a:off x="1566" y="315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37" name="Text Box 15"/>
            <p:cNvSpPr txBox="1">
              <a:spLocks noChangeArrowheads="1"/>
            </p:cNvSpPr>
            <p:nvPr/>
          </p:nvSpPr>
          <p:spPr bwMode="auto">
            <a:xfrm>
              <a:off x="1562" y="34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3470275" y="2974975"/>
            <a:ext cx="542925" cy="2927350"/>
            <a:chOff x="2186" y="1874"/>
            <a:chExt cx="342" cy="1844"/>
          </a:xfrm>
        </p:grpSpPr>
        <p:sp>
          <p:nvSpPr>
            <p:cNvPr id="16426" name="Text Box 16"/>
            <p:cNvSpPr txBox="1">
              <a:spLocks noChangeArrowheads="1"/>
            </p:cNvSpPr>
            <p:nvPr/>
          </p:nvSpPr>
          <p:spPr bwMode="auto">
            <a:xfrm>
              <a:off x="2190" y="187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27" name="Text Box 17"/>
            <p:cNvSpPr txBox="1">
              <a:spLocks noChangeArrowheads="1"/>
            </p:cNvSpPr>
            <p:nvPr/>
          </p:nvSpPr>
          <p:spPr bwMode="auto">
            <a:xfrm>
              <a:off x="2190" y="211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28" name="Text Box 18"/>
            <p:cNvSpPr txBox="1">
              <a:spLocks noChangeArrowheads="1"/>
            </p:cNvSpPr>
            <p:nvPr/>
          </p:nvSpPr>
          <p:spPr bwMode="auto">
            <a:xfrm>
              <a:off x="2190" y="238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29" name="Text Box 19"/>
            <p:cNvSpPr txBox="1">
              <a:spLocks noChangeArrowheads="1"/>
            </p:cNvSpPr>
            <p:nvPr/>
          </p:nvSpPr>
          <p:spPr bwMode="auto">
            <a:xfrm>
              <a:off x="2186" y="27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30" name="Text Box 20"/>
            <p:cNvSpPr txBox="1">
              <a:spLocks noChangeArrowheads="1"/>
            </p:cNvSpPr>
            <p:nvPr/>
          </p:nvSpPr>
          <p:spPr bwMode="auto">
            <a:xfrm>
              <a:off x="2192" y="316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  <p:sp>
          <p:nvSpPr>
            <p:cNvPr id="16431" name="Text Box 21"/>
            <p:cNvSpPr txBox="1">
              <a:spLocks noChangeArrowheads="1"/>
            </p:cNvSpPr>
            <p:nvPr/>
          </p:nvSpPr>
          <p:spPr bwMode="auto">
            <a:xfrm>
              <a:off x="2188" y="343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543425" y="2968625"/>
            <a:ext cx="542925" cy="2927350"/>
            <a:chOff x="2862" y="1870"/>
            <a:chExt cx="342" cy="1844"/>
          </a:xfrm>
        </p:grpSpPr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2866" y="187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2866" y="211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22" name="Text Box 24"/>
            <p:cNvSpPr txBox="1">
              <a:spLocks noChangeArrowheads="1"/>
            </p:cNvSpPr>
            <p:nvPr/>
          </p:nvSpPr>
          <p:spPr bwMode="auto">
            <a:xfrm>
              <a:off x="2866" y="237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23" name="Text Box 25"/>
            <p:cNvSpPr txBox="1">
              <a:spLocks noChangeArrowheads="1"/>
            </p:cNvSpPr>
            <p:nvPr/>
          </p:nvSpPr>
          <p:spPr bwMode="auto">
            <a:xfrm>
              <a:off x="2862" y="276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24" name="Text Box 26"/>
            <p:cNvSpPr txBox="1">
              <a:spLocks noChangeArrowheads="1"/>
            </p:cNvSpPr>
            <p:nvPr/>
          </p:nvSpPr>
          <p:spPr bwMode="auto">
            <a:xfrm>
              <a:off x="2868" y="316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25" name="Text Box 27"/>
            <p:cNvSpPr txBox="1">
              <a:spLocks noChangeArrowheads="1"/>
            </p:cNvSpPr>
            <p:nvPr/>
          </p:nvSpPr>
          <p:spPr bwMode="auto">
            <a:xfrm>
              <a:off x="2864" y="342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632450" y="2978150"/>
            <a:ext cx="542925" cy="2927350"/>
            <a:chOff x="3548" y="1876"/>
            <a:chExt cx="342" cy="1844"/>
          </a:xfrm>
        </p:grpSpPr>
        <p:sp>
          <p:nvSpPr>
            <p:cNvPr id="16414" name="Text Box 28"/>
            <p:cNvSpPr txBox="1">
              <a:spLocks noChangeArrowheads="1"/>
            </p:cNvSpPr>
            <p:nvPr/>
          </p:nvSpPr>
          <p:spPr bwMode="auto">
            <a:xfrm>
              <a:off x="3552" y="187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15" name="Text Box 29"/>
            <p:cNvSpPr txBox="1">
              <a:spLocks noChangeArrowheads="1"/>
            </p:cNvSpPr>
            <p:nvPr/>
          </p:nvSpPr>
          <p:spPr bwMode="auto">
            <a:xfrm>
              <a:off x="3552" y="211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16" name="Text Box 30"/>
            <p:cNvSpPr txBox="1">
              <a:spLocks noChangeArrowheads="1"/>
            </p:cNvSpPr>
            <p:nvPr/>
          </p:nvSpPr>
          <p:spPr bwMode="auto">
            <a:xfrm>
              <a:off x="3552" y="238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  <p:sp>
          <p:nvSpPr>
            <p:cNvPr id="16417" name="Text Box 31"/>
            <p:cNvSpPr txBox="1">
              <a:spLocks noChangeArrowheads="1"/>
            </p:cNvSpPr>
            <p:nvPr/>
          </p:nvSpPr>
          <p:spPr bwMode="auto">
            <a:xfrm>
              <a:off x="3548" y="277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18" name="Text Box 32"/>
            <p:cNvSpPr txBox="1">
              <a:spLocks noChangeArrowheads="1"/>
            </p:cNvSpPr>
            <p:nvPr/>
          </p:nvSpPr>
          <p:spPr bwMode="auto">
            <a:xfrm>
              <a:off x="3554" y="31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  <p:sp>
          <p:nvSpPr>
            <p:cNvPr id="16419" name="Text Box 33"/>
            <p:cNvSpPr txBox="1">
              <a:spLocks noChangeArrowheads="1"/>
            </p:cNvSpPr>
            <p:nvPr/>
          </p:nvSpPr>
          <p:spPr bwMode="auto">
            <a:xfrm>
              <a:off x="3550" y="343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6642100" y="2971800"/>
            <a:ext cx="542925" cy="2927350"/>
            <a:chOff x="4184" y="1872"/>
            <a:chExt cx="342" cy="1844"/>
          </a:xfrm>
        </p:grpSpPr>
        <p:sp>
          <p:nvSpPr>
            <p:cNvPr id="16408" name="Text Box 34"/>
            <p:cNvSpPr txBox="1">
              <a:spLocks noChangeArrowheads="1"/>
            </p:cNvSpPr>
            <p:nvPr/>
          </p:nvSpPr>
          <p:spPr bwMode="auto">
            <a:xfrm>
              <a:off x="41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09" name="Text Box 35"/>
            <p:cNvSpPr txBox="1">
              <a:spLocks noChangeArrowheads="1"/>
            </p:cNvSpPr>
            <p:nvPr/>
          </p:nvSpPr>
          <p:spPr bwMode="auto">
            <a:xfrm>
              <a:off x="4188" y="211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10" name="Text Box 36"/>
            <p:cNvSpPr txBox="1">
              <a:spLocks noChangeArrowheads="1"/>
            </p:cNvSpPr>
            <p:nvPr/>
          </p:nvSpPr>
          <p:spPr bwMode="auto">
            <a:xfrm>
              <a:off x="4188" y="238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11" name="Text Box 37"/>
            <p:cNvSpPr txBox="1">
              <a:spLocks noChangeArrowheads="1"/>
            </p:cNvSpPr>
            <p:nvPr/>
          </p:nvSpPr>
          <p:spPr bwMode="auto">
            <a:xfrm>
              <a:off x="4184" y="276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12" name="Text Box 38"/>
            <p:cNvSpPr txBox="1">
              <a:spLocks noChangeArrowheads="1"/>
            </p:cNvSpPr>
            <p:nvPr/>
          </p:nvSpPr>
          <p:spPr bwMode="auto">
            <a:xfrm>
              <a:off x="4190" y="316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13" name="Text Box 39"/>
            <p:cNvSpPr txBox="1">
              <a:spLocks noChangeArrowheads="1"/>
            </p:cNvSpPr>
            <p:nvPr/>
          </p:nvSpPr>
          <p:spPr bwMode="auto">
            <a:xfrm>
              <a:off x="4186" y="342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7620000" y="2965450"/>
            <a:ext cx="542925" cy="2927350"/>
            <a:chOff x="4800" y="1868"/>
            <a:chExt cx="342" cy="1844"/>
          </a:xfrm>
        </p:grpSpPr>
        <p:sp>
          <p:nvSpPr>
            <p:cNvPr id="16402" name="Text Box 40"/>
            <p:cNvSpPr txBox="1">
              <a:spLocks noChangeArrowheads="1"/>
            </p:cNvSpPr>
            <p:nvPr/>
          </p:nvSpPr>
          <p:spPr bwMode="auto">
            <a:xfrm>
              <a:off x="4804" y="18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03" name="Text Box 41"/>
            <p:cNvSpPr txBox="1">
              <a:spLocks noChangeArrowheads="1"/>
            </p:cNvSpPr>
            <p:nvPr/>
          </p:nvSpPr>
          <p:spPr bwMode="auto">
            <a:xfrm>
              <a:off x="4804" y="210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</a:t>
              </a:r>
            </a:p>
          </p:txBody>
        </p:sp>
        <p:sp>
          <p:nvSpPr>
            <p:cNvPr id="16404" name="Text Box 42"/>
            <p:cNvSpPr txBox="1">
              <a:spLocks noChangeArrowheads="1"/>
            </p:cNvSpPr>
            <p:nvPr/>
          </p:nvSpPr>
          <p:spPr bwMode="auto">
            <a:xfrm>
              <a:off x="4804" y="237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4</a:t>
              </a:r>
            </a:p>
          </p:txBody>
        </p:sp>
        <p:sp>
          <p:nvSpPr>
            <p:cNvPr id="16405" name="Text Box 43"/>
            <p:cNvSpPr txBox="1">
              <a:spLocks noChangeArrowheads="1"/>
            </p:cNvSpPr>
            <p:nvPr/>
          </p:nvSpPr>
          <p:spPr bwMode="auto">
            <a:xfrm>
              <a:off x="4800" y="276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06" name="Text Box 44"/>
            <p:cNvSpPr txBox="1">
              <a:spLocks noChangeArrowheads="1"/>
            </p:cNvSpPr>
            <p:nvPr/>
          </p:nvSpPr>
          <p:spPr bwMode="auto">
            <a:xfrm>
              <a:off x="4806" y="315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</a:t>
              </a:r>
            </a:p>
          </p:txBody>
        </p:sp>
        <p:sp>
          <p:nvSpPr>
            <p:cNvPr id="16407" name="Text Box 45"/>
            <p:cNvSpPr txBox="1">
              <a:spLocks noChangeArrowheads="1"/>
            </p:cNvSpPr>
            <p:nvPr/>
          </p:nvSpPr>
          <p:spPr bwMode="auto">
            <a:xfrm>
              <a:off x="4802" y="34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8312150" y="2974975"/>
            <a:ext cx="542925" cy="2927350"/>
            <a:chOff x="5236" y="1874"/>
            <a:chExt cx="342" cy="1844"/>
          </a:xfrm>
        </p:grpSpPr>
        <p:sp>
          <p:nvSpPr>
            <p:cNvPr id="16396" name="Text Box 46"/>
            <p:cNvSpPr txBox="1">
              <a:spLocks noChangeArrowheads="1"/>
            </p:cNvSpPr>
            <p:nvPr/>
          </p:nvSpPr>
          <p:spPr bwMode="auto">
            <a:xfrm>
              <a:off x="5240" y="187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10</a:t>
              </a:r>
            </a:p>
          </p:txBody>
        </p:sp>
        <p:sp>
          <p:nvSpPr>
            <p:cNvPr id="16397" name="Text Box 47"/>
            <p:cNvSpPr txBox="1">
              <a:spLocks noChangeArrowheads="1"/>
            </p:cNvSpPr>
            <p:nvPr/>
          </p:nvSpPr>
          <p:spPr bwMode="auto">
            <a:xfrm>
              <a:off x="5240" y="211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12</a:t>
              </a:r>
            </a:p>
          </p:txBody>
        </p:sp>
        <p:sp>
          <p:nvSpPr>
            <p:cNvPr id="16398" name="Text Box 48"/>
            <p:cNvSpPr txBox="1">
              <a:spLocks noChangeArrowheads="1"/>
            </p:cNvSpPr>
            <p:nvPr/>
          </p:nvSpPr>
          <p:spPr bwMode="auto">
            <a:xfrm>
              <a:off x="5240" y="238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17</a:t>
              </a:r>
            </a:p>
          </p:txBody>
        </p:sp>
        <p:sp>
          <p:nvSpPr>
            <p:cNvPr id="16399" name="Text Box 49"/>
            <p:cNvSpPr txBox="1">
              <a:spLocks noChangeArrowheads="1"/>
            </p:cNvSpPr>
            <p:nvPr/>
          </p:nvSpPr>
          <p:spPr bwMode="auto">
            <a:xfrm>
              <a:off x="5236" y="276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22</a:t>
              </a:r>
            </a:p>
          </p:txBody>
        </p:sp>
        <p:sp>
          <p:nvSpPr>
            <p:cNvPr id="16400" name="Text Box 50"/>
            <p:cNvSpPr txBox="1">
              <a:spLocks noChangeArrowheads="1"/>
            </p:cNvSpPr>
            <p:nvPr/>
          </p:nvSpPr>
          <p:spPr bwMode="auto">
            <a:xfrm>
              <a:off x="5242" y="316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14</a:t>
              </a:r>
            </a:p>
          </p:txBody>
        </p:sp>
        <p:sp>
          <p:nvSpPr>
            <p:cNvPr id="16401" name="Text Box 51"/>
            <p:cNvSpPr txBox="1">
              <a:spLocks noChangeArrowheads="1"/>
            </p:cNvSpPr>
            <p:nvPr/>
          </p:nvSpPr>
          <p:spPr bwMode="auto">
            <a:xfrm>
              <a:off x="5238" y="343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17</a:t>
              </a: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lasticcub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828800"/>
            <a:ext cx="3051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" y="2255838"/>
            <a:ext cx="51657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Design decisions should be based on analysis and logic; not personal opinion.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A </a:t>
            </a:r>
            <a:r>
              <a:rPr lang="en-US" sz="3200" b="1" i="1">
                <a:solidFill>
                  <a:srgbClr val="9E0927"/>
                </a:solidFill>
                <a:latin typeface="Arial" charset="0"/>
              </a:rPr>
              <a:t>decision matrix</a:t>
            </a:r>
            <a:r>
              <a:rPr lang="en-US" sz="3200">
                <a:solidFill>
                  <a:srgbClr val="9E0927"/>
                </a:solidFill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is a design tool that may be used multiple times throughout a design process.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23975" y="1057275"/>
            <a:ext cx="7453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The Right Decision: Idea #4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i="1" dirty="0" smtClean="0">
                <a:solidFill>
                  <a:srgbClr val="002B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Decision Making Matrix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066800" y="2971800"/>
            <a:ext cx="7162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6000">
                <a:latin typeface="Arial" charset="0"/>
              </a:rPr>
              <a:t>Taking a Close Look at Preliminary Ideas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71600" y="9144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Develop a Decision Matrix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7825" y="2222500"/>
            <a:ext cx="358298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latin typeface="Arial" charset="0"/>
              </a:rPr>
              <a:t>A </a:t>
            </a:r>
            <a:r>
              <a:rPr lang="en-US" sz="3000" b="1" i="1">
                <a:solidFill>
                  <a:srgbClr val="9E0927"/>
                </a:solidFill>
                <a:latin typeface="Arial" charset="0"/>
              </a:rPr>
              <a:t>decision matrix</a:t>
            </a:r>
            <a:r>
              <a:rPr lang="en-US" sz="3000">
                <a:solidFill>
                  <a:srgbClr val="9E0927"/>
                </a:solidFill>
                <a:latin typeface="Arial" charset="0"/>
              </a:rPr>
              <a:t> </a:t>
            </a:r>
            <a:r>
              <a:rPr lang="en-US" sz="3000">
                <a:latin typeface="Arial" charset="0"/>
              </a:rPr>
              <a:t>is used to compare design solutions against one another, using specific criteria that are often based on project requirements.</a:t>
            </a:r>
          </a:p>
        </p:txBody>
      </p:sp>
      <p:pic>
        <p:nvPicPr>
          <p:cNvPr id="57348" name="Picture 4" descr="decisionmatrix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21125" y="2678113"/>
            <a:ext cx="5006975" cy="2824162"/>
          </a:xfr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mockups1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81400" y="2286000"/>
            <a:ext cx="5483225" cy="4113213"/>
          </a:xfrm>
          <a:noFill/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77565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solidFill>
                  <a:srgbClr val="002B52"/>
                </a:solidFill>
                <a:latin typeface="Arial" charset="0"/>
              </a:rPr>
              <a:t>Identifying Ideas or Alternatives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3048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What material would be best for creating models of puzzle pieces?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la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905000"/>
            <a:ext cx="33924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45720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Modeling Clay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Reusable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Readily available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Requires forming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Sticky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Imprecise geometry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#1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8006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Caramel Cubes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Cheap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Readily available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Pre-shaped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Sticky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Imprecise geometry</a:t>
            </a:r>
          </a:p>
        </p:txBody>
      </p:sp>
      <p:pic>
        <p:nvPicPr>
          <p:cNvPr id="44038" name="Picture 6" descr="caramel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clrChange>
              <a:clrFrom>
                <a:srgbClr val="F8FDF6"/>
              </a:clrFrom>
              <a:clrTo>
                <a:srgbClr val="F8FD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29200" y="1905000"/>
            <a:ext cx="3108325" cy="4800600"/>
          </a:xfrm>
          <a:noFill/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#2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dice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24413" y="1905000"/>
            <a:ext cx="3262312" cy="4648200"/>
          </a:xfr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724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Dice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Expensive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Reusable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Require 2-sided tape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Moderately stable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Precise geometry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#3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plasticcub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051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724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Centimeter Cubes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Cheap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Reusable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Interlocking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Protrusions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Precise geometry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#4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foamcub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905000"/>
            <a:ext cx="2994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4724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Arial" charset="0"/>
              </a:rPr>
              <a:t>Foam Blocks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Expensive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Reusable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Require 2-sided tape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Fall apart easily</a:t>
            </a:r>
          </a:p>
          <a:p>
            <a:pPr>
              <a:spcBef>
                <a:spcPct val="30000"/>
              </a:spcBef>
              <a:buClr>
                <a:srgbClr val="002B52"/>
              </a:buClr>
              <a:buFontTx/>
              <a:buChar char="•"/>
            </a:pPr>
            <a:r>
              <a:rPr lang="en-US" sz="3200">
                <a:latin typeface="Arial" charset="0"/>
              </a:rPr>
              <a:t>Imprecise geometry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1323975" y="1057275"/>
            <a:ext cx="2544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002B52"/>
                </a:solidFill>
                <a:latin typeface="Arial" charset="0"/>
              </a:rPr>
              <a:t>Idea #5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587</TotalTime>
  <Words>685</Words>
  <Application>Microsoft Office PowerPoint</Application>
  <PresentationFormat>On-screen Show (4:3)</PresentationFormat>
  <Paragraphs>217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Blends</vt:lpstr>
      <vt:lpstr>Slide 1</vt:lpstr>
      <vt:lpstr>Decision Making Matrix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Project Lead The Way,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 Matrix</dc:title>
  <dc:subject>IED - Unit 2 - Lesson 2.4 Advanced Designs</dc:subject>
  <dc:creator>Todd Dischinger and Brett Handley</dc:creator>
  <cp:keywords>decision matrix</cp:keywords>
  <cp:lastModifiedBy>hill.storm</cp:lastModifiedBy>
  <cp:revision>59</cp:revision>
  <dcterms:created xsi:type="dcterms:W3CDTF">2000-03-25T17:47:48Z</dcterms:created>
  <dcterms:modified xsi:type="dcterms:W3CDTF">2016-02-10T20:11:56Z</dcterms:modified>
</cp:coreProperties>
</file>