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0" r:id="rId4"/>
    <p:sldId id="261" r:id="rId5"/>
    <p:sldId id="262" r:id="rId6"/>
    <p:sldId id="263" r:id="rId7"/>
    <p:sldId id="264" r:id="rId8"/>
    <p:sldId id="268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86B"/>
    <a:srgbClr val="FF00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-1890" y="-2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r>
              <a:rPr lang="en-US"/>
              <a:t>Early Measurement History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r>
              <a:rPr lang="en-US" dirty="0" smtClean="0"/>
              <a:t>PLTW Gateway</a:t>
            </a:r>
            <a:endParaRPr lang="en-US" baseline="30000" dirty="0"/>
          </a:p>
          <a:p>
            <a:pPr>
              <a:defRPr/>
            </a:pPr>
            <a:r>
              <a:rPr lang="en-US" dirty="0"/>
              <a:t>Unit </a:t>
            </a:r>
            <a:r>
              <a:rPr lang="en-US" dirty="0" smtClean="0"/>
              <a:t>1 </a:t>
            </a:r>
            <a:r>
              <a:rPr lang="en-US" dirty="0"/>
              <a:t>– Lesson </a:t>
            </a:r>
            <a:r>
              <a:rPr lang="en-US" dirty="0" smtClean="0"/>
              <a:t>1.3 </a:t>
            </a:r>
            <a:r>
              <a:rPr lang="en-US" dirty="0"/>
              <a:t>– </a:t>
            </a:r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© 2011 Project Lead The Way, Inc.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0B187AAF-BECF-4595-9B72-62F2EBFCD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856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r>
              <a:rPr lang="en-US"/>
              <a:t>Early Measurement History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r>
              <a:rPr lang="en-US" dirty="0" smtClean="0"/>
              <a:t>PLTW Gateway</a:t>
            </a:r>
            <a:endParaRPr lang="en-US" baseline="30000" dirty="0"/>
          </a:p>
          <a:p>
            <a:pPr>
              <a:defRPr/>
            </a:pPr>
            <a:r>
              <a:rPr lang="en-US" dirty="0"/>
              <a:t>Unit 1– Lesson 1.3 – Measurement</a:t>
            </a: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/>
          <a:p>
            <a:r>
              <a:rPr lang="en-US" sz="1200" dirty="0" smtClean="0"/>
              <a:t>© 2011 Project Lead The Way, Inc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14343" name="Rectangle 11"/>
          <p:cNvSpPr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/>
          <a:p>
            <a:pPr algn="r" defTabSz="931863"/>
            <a:fld id="{A32D7E6A-6F24-49F6-9B2E-BE5640F1EC5D}" type="slidenum">
              <a:rPr lang="en-US" sz="1200"/>
              <a:pPr algn="r" defTabSz="931863"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208981131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Early Measurement History</a:t>
            </a:r>
          </a:p>
        </p:txBody>
      </p:sp>
      <p:sp>
        <p:nvSpPr>
          <p:cNvPr id="1536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1– Lesson 1.3 – Measurement</a:t>
            </a:r>
          </a:p>
        </p:txBody>
      </p:sp>
    </p:spTree>
    <p:extLst>
      <p:ext uri="{BB962C8B-B14F-4D97-AF65-F5344CB8AC3E}">
        <p14:creationId xmlns:p14="http://schemas.microsoft.com/office/powerpoint/2010/main" xmlns="" val="267459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Early Measurement History</a:t>
            </a:r>
          </a:p>
        </p:txBody>
      </p:sp>
      <p:sp>
        <p:nvSpPr>
          <p:cNvPr id="2458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1– Lesson 1.3 – Measurement</a:t>
            </a:r>
          </a:p>
        </p:txBody>
      </p:sp>
    </p:spTree>
    <p:extLst>
      <p:ext uri="{BB962C8B-B14F-4D97-AF65-F5344CB8AC3E}">
        <p14:creationId xmlns:p14="http://schemas.microsoft.com/office/powerpoint/2010/main" xmlns="" val="2312750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Early Measurement History</a:t>
            </a:r>
          </a:p>
        </p:txBody>
      </p:sp>
      <p:sp>
        <p:nvSpPr>
          <p:cNvPr id="2560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1– Lesson 1.3 – Measurement</a:t>
            </a:r>
          </a:p>
        </p:txBody>
      </p:sp>
    </p:spTree>
    <p:extLst>
      <p:ext uri="{BB962C8B-B14F-4D97-AF65-F5344CB8AC3E}">
        <p14:creationId xmlns:p14="http://schemas.microsoft.com/office/powerpoint/2010/main" xmlns="" val="1446773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Early Measurement History</a:t>
            </a:r>
          </a:p>
        </p:txBody>
      </p:sp>
      <p:sp>
        <p:nvSpPr>
          <p:cNvPr id="1638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1– Lesson 1.3 – Measurement</a:t>
            </a:r>
          </a:p>
        </p:txBody>
      </p:sp>
    </p:spTree>
    <p:extLst>
      <p:ext uri="{BB962C8B-B14F-4D97-AF65-F5344CB8AC3E}">
        <p14:creationId xmlns:p14="http://schemas.microsoft.com/office/powerpoint/2010/main" xmlns="" val="1702750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Early Measurement History</a:t>
            </a:r>
          </a:p>
        </p:txBody>
      </p:sp>
      <p:sp>
        <p:nvSpPr>
          <p:cNvPr id="1741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1– Lesson 1.3 – Measurement</a:t>
            </a:r>
          </a:p>
        </p:txBody>
      </p:sp>
    </p:spTree>
    <p:extLst>
      <p:ext uri="{BB962C8B-B14F-4D97-AF65-F5344CB8AC3E}">
        <p14:creationId xmlns:p14="http://schemas.microsoft.com/office/powerpoint/2010/main" xmlns="" val="2010721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Early Measurement History</a:t>
            </a:r>
          </a:p>
        </p:txBody>
      </p:sp>
      <p:sp>
        <p:nvSpPr>
          <p:cNvPr id="1843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1– Lesson 1.3 – Measurement</a:t>
            </a:r>
          </a:p>
        </p:txBody>
      </p:sp>
    </p:spTree>
    <p:extLst>
      <p:ext uri="{BB962C8B-B14F-4D97-AF65-F5344CB8AC3E}">
        <p14:creationId xmlns:p14="http://schemas.microsoft.com/office/powerpoint/2010/main" xmlns="" val="776795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Early Measurement History</a:t>
            </a:r>
          </a:p>
        </p:txBody>
      </p:sp>
      <p:sp>
        <p:nvSpPr>
          <p:cNvPr id="1946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1– Lesson 1.3 – Measurement</a:t>
            </a:r>
          </a:p>
        </p:txBody>
      </p:sp>
    </p:spTree>
    <p:extLst>
      <p:ext uri="{BB962C8B-B14F-4D97-AF65-F5344CB8AC3E}">
        <p14:creationId xmlns:p14="http://schemas.microsoft.com/office/powerpoint/2010/main" xmlns="" val="2826473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Early Measurement History</a:t>
            </a:r>
          </a:p>
        </p:txBody>
      </p:sp>
      <p:sp>
        <p:nvSpPr>
          <p:cNvPr id="2048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1– Lesson 1.3 – Measurement</a:t>
            </a:r>
          </a:p>
        </p:txBody>
      </p:sp>
    </p:spTree>
    <p:extLst>
      <p:ext uri="{BB962C8B-B14F-4D97-AF65-F5344CB8AC3E}">
        <p14:creationId xmlns:p14="http://schemas.microsoft.com/office/powerpoint/2010/main" xmlns="" val="3836023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150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Early Measurement History</a:t>
            </a:r>
          </a:p>
        </p:txBody>
      </p:sp>
      <p:sp>
        <p:nvSpPr>
          <p:cNvPr id="2150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1– Lesson 1.3 – Measurement</a:t>
            </a:r>
          </a:p>
        </p:txBody>
      </p:sp>
    </p:spTree>
    <p:extLst>
      <p:ext uri="{BB962C8B-B14F-4D97-AF65-F5344CB8AC3E}">
        <p14:creationId xmlns:p14="http://schemas.microsoft.com/office/powerpoint/2010/main" xmlns="" val="2705353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Early Measurement History</a:t>
            </a:r>
          </a:p>
        </p:txBody>
      </p:sp>
      <p:sp>
        <p:nvSpPr>
          <p:cNvPr id="2253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1– Lesson 1.3 – Measurement</a:t>
            </a:r>
          </a:p>
        </p:txBody>
      </p:sp>
    </p:spTree>
    <p:extLst>
      <p:ext uri="{BB962C8B-B14F-4D97-AF65-F5344CB8AC3E}">
        <p14:creationId xmlns:p14="http://schemas.microsoft.com/office/powerpoint/2010/main" xmlns="" val="3352288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Early Measurement History</a:t>
            </a:r>
          </a:p>
        </p:txBody>
      </p:sp>
      <p:sp>
        <p:nvSpPr>
          <p:cNvPr id="2355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1– Lesson 1.3 – Measurement</a:t>
            </a:r>
          </a:p>
        </p:txBody>
      </p:sp>
    </p:spTree>
    <p:extLst>
      <p:ext uri="{BB962C8B-B14F-4D97-AF65-F5344CB8AC3E}">
        <p14:creationId xmlns:p14="http://schemas.microsoft.com/office/powerpoint/2010/main" xmlns="" val="1128487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806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0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8179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E4F63-7E5D-452E-8F04-D4EFEBD17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118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766F2-3AEB-4F79-B647-370D46417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4186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E58A3-D8CE-4F64-B484-859E3A4ED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8882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20412-60E0-48EE-9EA4-4AD91D4F5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9346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2D393-46A2-4298-ACB9-919F4FE3E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0203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21031-73A4-4695-A8CE-75CA4A750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6063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BF578-0305-40A3-8442-EC4F638E8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312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A5AE-F9EC-4F27-85DC-5F86AD11C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89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17664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BB358-05B2-407E-947E-6731820F2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6992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C26F9-04E1-4CB8-953F-53DD946B6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9768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A2FD8-62B4-47E0-A6A2-8E2A626D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3003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2C24D-5C9D-43CC-8F45-2BD6AD35F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417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7631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069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773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49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04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8311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072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LTW_Logo_Print Fin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95338"/>
            <a:ext cx="6400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9527C98-DD81-4BD8-A1CB-1FB3BB35C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1.jpeg"/><Relationship Id="rId4" Type="http://schemas.openxmlformats.org/officeDocument/2006/relationships/hyperlink" Target="http://upload.wikimedia.org/wikipedia/commons/c/c1/Henry1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Measurement History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0" y="6629400"/>
            <a:ext cx="2209800" cy="228600"/>
          </a:xfrm>
        </p:spPr>
        <p:txBody>
          <a:bodyPr/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© 2011 Project Lead The Way, Inc.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Design and Modeling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2971800"/>
          </a:xfrm>
        </p:spPr>
        <p:txBody>
          <a:bodyPr/>
          <a:lstStyle/>
          <a:p>
            <a:pPr eaLnBrk="1" hangingPunct="1"/>
            <a:r>
              <a:rPr lang="en-US" sz="4800" smtClean="0"/>
              <a:t>Some folks found measuring in this fashion to be quite challenging.</a:t>
            </a:r>
          </a:p>
        </p:txBody>
      </p:sp>
      <p:pic>
        <p:nvPicPr>
          <p:cNvPr id="12291" name="Picture 3" descr="PE0146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3683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smtClean="0"/>
              <a:t>Image Resources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0800"/>
            <a:ext cx="8229600" cy="519271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z="2000" smtClean="0"/>
              <a:t>Microsoft, Inc. (2008). Clip Art. Retrieved October 20, 2008, from http://office.microsoft.com/en-us/clipart/default.aspx</a:t>
            </a:r>
          </a:p>
          <a:p>
            <a:pPr eaLnBrk="1" hangingPunct="1"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1143000"/>
          </a:xfrm>
        </p:spPr>
        <p:txBody>
          <a:bodyPr/>
          <a:lstStyle/>
          <a:p>
            <a:pPr algn="l" eaLnBrk="1" hangingPunct="1"/>
            <a:r>
              <a:rPr lang="en-US" sz="4000" smtClean="0"/>
              <a:t>What Do the Following Terms Mean?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1838" y="2022475"/>
            <a:ext cx="6684962" cy="4103688"/>
          </a:xfrm>
        </p:spPr>
        <p:txBody>
          <a:bodyPr/>
          <a:lstStyle/>
          <a:p>
            <a:pPr marL="609600" indent="-609600" eaLnBrk="1" hangingPunct="1"/>
            <a:r>
              <a:rPr lang="en-US" b="1" smtClean="0"/>
              <a:t>The </a:t>
            </a:r>
            <a:r>
              <a:rPr lang="en-US" b="1" smtClean="0">
                <a:solidFill>
                  <a:srgbClr val="990000"/>
                </a:solidFill>
              </a:rPr>
              <a:t>Cubit</a:t>
            </a:r>
            <a:r>
              <a:rPr lang="en-US" b="1" smtClean="0"/>
              <a:t> . . . </a:t>
            </a:r>
          </a:p>
          <a:p>
            <a:pPr marL="609600" indent="-609600" eaLnBrk="1" hangingPunct="1"/>
            <a:r>
              <a:rPr lang="en-US" b="1" smtClean="0"/>
              <a:t>The </a:t>
            </a:r>
            <a:r>
              <a:rPr lang="en-US" b="1" smtClean="0">
                <a:solidFill>
                  <a:srgbClr val="000066"/>
                </a:solidFill>
              </a:rPr>
              <a:t>Fathom</a:t>
            </a:r>
            <a:r>
              <a:rPr lang="en-US" b="1" smtClean="0">
                <a:solidFill>
                  <a:srgbClr val="000000"/>
                </a:solidFill>
              </a:rPr>
              <a:t> . . . </a:t>
            </a:r>
            <a:endParaRPr lang="en-US" b="1" smtClean="0">
              <a:solidFill>
                <a:srgbClr val="000066"/>
              </a:solidFill>
            </a:endParaRPr>
          </a:p>
          <a:p>
            <a:pPr marL="609600" indent="-609600" eaLnBrk="1" hangingPunct="1"/>
            <a:r>
              <a:rPr lang="en-US" b="1" smtClean="0"/>
              <a:t>The </a:t>
            </a:r>
            <a:r>
              <a:rPr lang="en-US" b="1" smtClean="0">
                <a:solidFill>
                  <a:srgbClr val="003300"/>
                </a:solidFill>
              </a:rPr>
              <a:t>Hand/span </a:t>
            </a:r>
            <a:r>
              <a:rPr lang="en-US" b="1" smtClean="0"/>
              <a:t>. . .</a:t>
            </a:r>
          </a:p>
          <a:p>
            <a:pPr marL="609600" indent="-609600" eaLnBrk="1" hangingPunct="1"/>
            <a:r>
              <a:rPr lang="en-US" b="1" smtClean="0"/>
              <a:t>The </a:t>
            </a:r>
            <a:r>
              <a:rPr lang="en-US" b="1" smtClean="0">
                <a:solidFill>
                  <a:srgbClr val="FF9900"/>
                </a:solidFill>
              </a:rPr>
              <a:t>Pace </a:t>
            </a:r>
            <a:r>
              <a:rPr lang="en-US" b="1" smtClean="0"/>
              <a:t>. . .</a:t>
            </a:r>
          </a:p>
          <a:p>
            <a:pPr marL="609600" indent="-609600" eaLnBrk="1" hangingPunct="1"/>
            <a:r>
              <a:rPr lang="en-US" b="1" smtClean="0"/>
              <a:t>The </a:t>
            </a:r>
            <a:r>
              <a:rPr lang="en-US" b="1" smtClean="0">
                <a:solidFill>
                  <a:srgbClr val="7030A0"/>
                </a:solidFill>
              </a:rPr>
              <a:t>Foot</a:t>
            </a:r>
            <a:r>
              <a:rPr lang="en-US" b="1" smtClean="0"/>
              <a:t> . . .</a:t>
            </a:r>
          </a:p>
          <a:p>
            <a:pPr marL="609600" indent="-609600" eaLnBrk="1" hangingPunct="1"/>
            <a:r>
              <a:rPr lang="en-US" b="1" smtClean="0"/>
              <a:t>The </a:t>
            </a:r>
            <a:r>
              <a:rPr lang="en-US" b="1" smtClean="0">
                <a:solidFill>
                  <a:srgbClr val="000066"/>
                </a:solidFill>
              </a:rPr>
              <a:t>Girth </a:t>
            </a:r>
            <a:r>
              <a:rPr lang="en-US" b="1" smtClean="0"/>
              <a:t>. . .</a:t>
            </a:r>
          </a:p>
          <a:p>
            <a:pPr marL="609600" indent="-609600" eaLnBrk="1" hangingPunct="1"/>
            <a:r>
              <a:rPr lang="en-US" b="1" smtClean="0"/>
              <a:t>The </a:t>
            </a:r>
            <a:r>
              <a:rPr lang="en-US" b="1" smtClean="0">
                <a:solidFill>
                  <a:srgbClr val="0099FF"/>
                </a:solidFill>
              </a:rPr>
              <a:t>Palm </a:t>
            </a:r>
            <a:r>
              <a:rPr lang="en-US" b="1" smtClean="0"/>
              <a:t>. . .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Cubit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75" y="1600200"/>
            <a:ext cx="40338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The cubit was the measurement used by the Egyptians to build the pyramids.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38663" y="1543050"/>
            <a:ext cx="403383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The cubit is the measure from your elbow to the tip of your middle finger when your arm is extended.</a:t>
            </a:r>
          </a:p>
          <a:p>
            <a:pPr eaLnBrk="1" hangingPunct="1"/>
            <a:endParaRPr lang="en-US" smtClean="0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5700" y="4256088"/>
            <a:ext cx="3963988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MPj043336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" y="3530600"/>
            <a:ext cx="3994150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  <p:bldP spid="2355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The Fathom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8575"/>
            <a:ext cx="40338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The fathom was used by seamen to measure the depth of water so that boats would not run aground and be stranded.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330325"/>
            <a:ext cx="403383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The fathom is the measure from fingertip to fingertip when your arms are stretched sideways as far as they will go. You sometimes see a rope or fabric measured in this way.</a:t>
            </a:r>
          </a:p>
        </p:txBody>
      </p:sp>
      <p:pic>
        <p:nvPicPr>
          <p:cNvPr id="24583" name="Picture 7" descr="MPj040143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3813" y="5235575"/>
            <a:ext cx="2433637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6" name="Picture 10" descr="MCj043213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9950" y="4497388"/>
            <a:ext cx="2382838" cy="210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  <p:bldP spid="2458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Hand-span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The hand-span was used to measure the height of horses. People still describe horses as being so many hands high.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The hand-span is the measure from the tip of your pinky to the tip of your thumb when your hand is stretched out.</a:t>
            </a:r>
          </a:p>
        </p:txBody>
      </p:sp>
      <p:pic>
        <p:nvPicPr>
          <p:cNvPr id="25606" name="Picture 6" descr="527px-Measurements_of_the_hand_without_the_measuremen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3213" y="4459288"/>
            <a:ext cx="178435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11" descr="MPj040028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0588" y="4278313"/>
            <a:ext cx="3171825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  <p:bldP spid="2560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Pace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This term was used by the Roman army to judge speed. The term is still used frequently during various types of foot races.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The pace is the measure of distance from one step to another. </a:t>
            </a:r>
          </a:p>
        </p:txBody>
      </p:sp>
      <p:pic>
        <p:nvPicPr>
          <p:cNvPr id="8197" name="Picture 8" descr="C:\Documents and Settings\jdonnan\Local Settings\Temporary Internet Files\Content.IE5\CMB9V1KP\MCj0310440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2602" y="3863182"/>
            <a:ext cx="1714295" cy="2612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  <p:bldP spid="2662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Foot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	A measurement equal to the length of an individuals foot.</a:t>
            </a:r>
          </a:p>
        </p:txBody>
      </p:sp>
      <p:sp>
        <p:nvSpPr>
          <p:cNvPr id="922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	King Henry 1 standardized this measurement, because his foot was 12 inches long.</a:t>
            </a:r>
          </a:p>
        </p:txBody>
      </p:sp>
      <p:pic>
        <p:nvPicPr>
          <p:cNvPr id="9221" name="Picture 3" descr="C:\Documents and Settings\jdonnan\Local Settings\Temporary Internet Files\Content.IE5\ONSWSZTS\MCj0233155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84575"/>
            <a:ext cx="1890713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" descr="File:Henry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2925" y="3929063"/>
            <a:ext cx="1844675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Girth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Girth was a measurement often used to measure fishing line.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The girth was the measurement around one’s stomach (your belt measure).</a:t>
            </a:r>
          </a:p>
        </p:txBody>
      </p:sp>
      <p:pic>
        <p:nvPicPr>
          <p:cNvPr id="27659" name="Picture 11" descr="MPj040733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4138" y="3495675"/>
            <a:ext cx="2081212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  <p:bldP spid="2765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Palm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29641"/>
            <a:ext cx="3519488" cy="379652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	The palm is the </a:t>
            </a:r>
            <a:r>
              <a:rPr lang="en-US" sz="2800" i="1" dirty="0" smtClean="0"/>
              <a:t>width</a:t>
            </a:r>
            <a:r>
              <a:rPr lang="en-US" sz="2800" dirty="0" smtClean="0"/>
              <a:t> of your four fingers when they are placed together.</a:t>
            </a:r>
          </a:p>
        </p:txBody>
      </p:sp>
      <p:pic>
        <p:nvPicPr>
          <p:cNvPr id="28684" name="Picture 12" descr="pal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5068" y="2329641"/>
            <a:ext cx="3942717" cy="2441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</p:bldLst>
  </p:timing>
</p:sld>
</file>

<file path=ppt/theme/theme1.xml><?xml version="1.0" encoding="utf-8"?>
<a:theme xmlns:a="http://schemas.openxmlformats.org/drawingml/2006/main" name="EngineeringCurriculum">
  <a:themeElements>
    <a:clrScheme name="Engineering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gineering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gineering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237</Words>
  <Application>Microsoft Office PowerPoint</Application>
  <PresentationFormat>On-screen Show (4:3)</PresentationFormat>
  <Paragraphs>68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EngineeringCurriculum</vt:lpstr>
      <vt:lpstr>1_Custom Design</vt:lpstr>
      <vt:lpstr>Slide 1</vt:lpstr>
      <vt:lpstr>What Do the Following Terms Mean?</vt:lpstr>
      <vt:lpstr>The Cubit</vt:lpstr>
      <vt:lpstr>The Fathom</vt:lpstr>
      <vt:lpstr>The Hand-span</vt:lpstr>
      <vt:lpstr>The Pace</vt:lpstr>
      <vt:lpstr>The Foot</vt:lpstr>
      <vt:lpstr>The Girth</vt:lpstr>
      <vt:lpstr>The Palm</vt:lpstr>
      <vt:lpstr>Some folks found measuring in this fashion to be quite challenging.</vt:lpstr>
      <vt:lpstr>Image Resources</vt:lpstr>
    </vt:vector>
  </TitlesOfParts>
  <Company>Project Lead The Way,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Measurement History</dc:title>
  <dc:subject>GTT - Lesson 1.3 - Measurement</dc:subject>
  <dc:creator>GTT Revision Team</dc:creator>
  <cp:lastModifiedBy>hill.storm</cp:lastModifiedBy>
  <cp:revision>31</cp:revision>
  <dcterms:created xsi:type="dcterms:W3CDTF">2008-05-21T19:49:46Z</dcterms:created>
  <dcterms:modified xsi:type="dcterms:W3CDTF">2016-03-14T16:21:36Z</dcterms:modified>
</cp:coreProperties>
</file>