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8"/>
  </p:notesMasterIdLst>
  <p:handoutMasterIdLst>
    <p:handoutMasterId r:id="rId29"/>
  </p:handoutMasterIdLst>
  <p:sldIdLst>
    <p:sldId id="256" r:id="rId3"/>
    <p:sldId id="267" r:id="rId4"/>
    <p:sldId id="257" r:id="rId5"/>
    <p:sldId id="260" r:id="rId6"/>
    <p:sldId id="261" r:id="rId7"/>
    <p:sldId id="263" r:id="rId8"/>
    <p:sldId id="259" r:id="rId9"/>
    <p:sldId id="262" r:id="rId10"/>
    <p:sldId id="264" r:id="rId11"/>
    <p:sldId id="265" r:id="rId12"/>
    <p:sldId id="270" r:id="rId13"/>
    <p:sldId id="282" r:id="rId14"/>
    <p:sldId id="272" r:id="rId15"/>
    <p:sldId id="273" r:id="rId16"/>
    <p:sldId id="283" r:id="rId17"/>
    <p:sldId id="274" r:id="rId18"/>
    <p:sldId id="275" r:id="rId19"/>
    <p:sldId id="277" r:id="rId20"/>
    <p:sldId id="279" r:id="rId21"/>
    <p:sldId id="278" r:id="rId22"/>
    <p:sldId id="280" r:id="rId23"/>
    <p:sldId id="284" r:id="rId24"/>
    <p:sldId id="269" r:id="rId25"/>
    <p:sldId id="285" r:id="rId26"/>
    <p:sldId id="258"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E0927"/>
    <a:srgbClr val="00386B"/>
    <a:srgbClr val="FF0000"/>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80000" autoAdjust="0"/>
  </p:normalViewPr>
  <p:slideViewPr>
    <p:cSldViewPr snapToGrid="0">
      <p:cViewPr>
        <p:scale>
          <a:sx n="64" d="100"/>
          <a:sy n="64" d="100"/>
        </p:scale>
        <p:origin x="-1548" y="-72"/>
      </p:cViewPr>
      <p:guideLst>
        <p:guide orient="horz" pos="2160"/>
        <p:guide pos="2880"/>
      </p:guideLst>
    </p:cSldViewPr>
  </p:slideViewPr>
  <p:notesTextViewPr>
    <p:cViewPr>
      <p:scale>
        <a:sx n="100" d="100"/>
        <a:sy n="100" d="100"/>
      </p:scale>
      <p:origin x="0" y="0"/>
    </p:cViewPr>
  </p:notesTextViewPr>
  <p:notesViewPr>
    <p:cSldViewPr snapToGrid="0">
      <p:cViewPr varScale="1">
        <p:scale>
          <a:sx n="56" d="100"/>
          <a:sy n="56" d="100"/>
        </p:scale>
        <p:origin x="-283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r>
              <a:rPr lang="en-US"/>
              <a:t>Introduction to English and Metric Measurement</a:t>
            </a:r>
          </a:p>
        </p:txBody>
      </p:sp>
      <p:sp>
        <p:nvSpPr>
          <p:cNvPr id="3079" name="Rectangle 7"/>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r>
              <a:rPr lang="en-US"/>
              <a:t>Gateway To </a:t>
            </a:r>
            <a:r>
              <a:rPr lang="en-US" smtClean="0"/>
              <a:t>Technology</a:t>
            </a:r>
            <a:endParaRPr lang="en-US" baseline="30000"/>
          </a:p>
          <a:p>
            <a:pPr>
              <a:defRPr/>
            </a:pPr>
            <a:r>
              <a:rPr lang="en-US"/>
              <a:t>Unit </a:t>
            </a:r>
            <a:r>
              <a:rPr lang="en-US" smtClean="0"/>
              <a:t>1 </a:t>
            </a:r>
            <a:r>
              <a:rPr lang="en-US"/>
              <a:t>– Lesson </a:t>
            </a:r>
            <a:r>
              <a:rPr lang="en-US" smtClean="0"/>
              <a:t>1.3 </a:t>
            </a:r>
            <a:r>
              <a:rPr lang="en-US"/>
              <a:t>– </a:t>
            </a:r>
            <a:r>
              <a:rPr lang="en-US" smtClean="0"/>
              <a:t>Dimensioning</a:t>
            </a:r>
            <a:endParaRPr lang="en-US"/>
          </a:p>
        </p:txBody>
      </p:sp>
      <p:sp>
        <p:nvSpPr>
          <p:cNvPr id="3080" name="Rectangle 8"/>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latin typeface="Arial" charset="0"/>
                <a:cs typeface="Arial" charset="0"/>
              </a:defRPr>
            </a:lvl1pPr>
          </a:lstStyle>
          <a:p>
            <a:pPr>
              <a:defRPr/>
            </a:pPr>
            <a:r>
              <a:rPr lang="en-US" dirty="0" smtClean="0"/>
              <a:t>© 2011 Project Lead the Way, Inc.</a:t>
            </a:r>
            <a:endParaRPr lang="en-US" dirty="0"/>
          </a:p>
        </p:txBody>
      </p:sp>
      <p:sp>
        <p:nvSpPr>
          <p:cNvPr id="3081" name="Rectangle 9"/>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79ADC202-FC91-4F97-A37A-062F13DF3B96}" type="slidenum">
              <a:rPr lang="en-US"/>
              <a:pPr>
                <a:defRPr/>
              </a:pPr>
              <a:t>‹#›</a:t>
            </a:fld>
            <a:endParaRPr lang="en-US"/>
          </a:p>
        </p:txBody>
      </p:sp>
    </p:spTree>
    <p:extLst>
      <p:ext uri="{BB962C8B-B14F-4D97-AF65-F5344CB8AC3E}">
        <p14:creationId xmlns:p14="http://schemas.microsoft.com/office/powerpoint/2010/main" xmlns="" val="2650785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4" name="Rectangle 8"/>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r>
              <a:rPr lang="en-US"/>
              <a:t>Introduction to English and Metric Measurement</a:t>
            </a:r>
          </a:p>
        </p:txBody>
      </p:sp>
      <p:sp>
        <p:nvSpPr>
          <p:cNvPr id="14345" name="Rectangle 9"/>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r>
              <a:rPr lang="en-US"/>
              <a:t>Gateway To Technology</a:t>
            </a:r>
            <a:endParaRPr lang="en-US" baseline="30000"/>
          </a:p>
          <a:p>
            <a:pPr>
              <a:defRPr/>
            </a:pPr>
            <a:r>
              <a:rPr lang="en-US"/>
              <a:t>Unit 1 – Lesson 1.3 – Measurement</a:t>
            </a:r>
          </a:p>
        </p:txBody>
      </p:sp>
      <p:sp>
        <p:nvSpPr>
          <p:cNvPr id="17414" name="Rectangle 10"/>
          <p:cNvSpPr>
            <a:spLocks noChangeArrowheads="1"/>
          </p:cNvSpPr>
          <p:nvPr/>
        </p:nvSpPr>
        <p:spPr bwMode="auto">
          <a:xfrm>
            <a:off x="77788" y="858520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p>
            <a:pPr defTabSz="931863" eaLnBrk="0" hangingPunct="0"/>
            <a:r>
              <a:rPr lang="en-US" sz="1200" dirty="0" smtClean="0"/>
              <a:t>© 2011 Project Lead The Way, </a:t>
            </a:r>
            <a:r>
              <a:rPr lang="en-US" sz="1200" dirty="0" err="1" smtClean="0"/>
              <a:t>Inc</a:t>
            </a:r>
            <a:endParaRPr lang="en-US" sz="1200" dirty="0">
              <a:cs typeface="Arial" charset="0"/>
            </a:endParaRPr>
          </a:p>
        </p:txBody>
      </p:sp>
      <p:sp>
        <p:nvSpPr>
          <p:cNvPr id="17415" name="Rectangle 11"/>
          <p:cNvSpPr>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p>
            <a:pPr algn="r" defTabSz="931863"/>
            <a:fld id="{5B5F63BD-9670-4C22-ACE9-EE2985BB3385}" type="slidenum">
              <a:rPr lang="en-US" sz="1200"/>
              <a:pPr algn="r" defTabSz="931863"/>
              <a:t>‹#›</a:t>
            </a:fld>
            <a:endParaRPr lang="en-US" sz="1200"/>
          </a:p>
        </p:txBody>
      </p:sp>
    </p:spTree>
    <p:extLst>
      <p:ext uri="{BB962C8B-B14F-4D97-AF65-F5344CB8AC3E}">
        <p14:creationId xmlns:p14="http://schemas.microsoft.com/office/powerpoint/2010/main" xmlns="" val="1188007236"/>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8436" name="Rectangle 6"/>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Introduction to Standard and Metric Measurement</a:t>
            </a:r>
          </a:p>
        </p:txBody>
      </p:sp>
      <p:sp>
        <p:nvSpPr>
          <p:cNvPr id="18437" name="Rectangle 7"/>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1 – Lesson 1.3 – Dimensioning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7652" name="Rectangle 6"/>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Introduction to Standard and Metric Measurement</a:t>
            </a:r>
          </a:p>
        </p:txBody>
      </p:sp>
      <p:sp>
        <p:nvSpPr>
          <p:cNvPr id="27653" name="Rectangle 7"/>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1 – Lesson 1.3 – Dimensioning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77790" y="8585200"/>
            <a:ext cx="2132011" cy="46513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12</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baseline="0" dirty="0" smtClean="0"/>
              <a:t>Once you have identified the equivalency involving the given units and the desired units, create a ratio [click] with the desired units in the numerator and the given units in the denominator. [click]</a:t>
            </a:r>
          </a:p>
          <a:p>
            <a:pPr marL="228600" indent="-228600" eaLnBrk="1" hangingPunct="1"/>
            <a:endParaRPr lang="en-US" baseline="0" dirty="0" smtClean="0"/>
          </a:p>
          <a:p>
            <a:pPr marL="228600" indent="-228600" eaLnBrk="1" hangingPunct="1"/>
            <a:r>
              <a:rPr lang="en-US" baseline="0" dirty="0" smtClean="0"/>
              <a:t>What is the conversion factor used to convert miles to feet?  [allow students to answer] [click]</a:t>
            </a:r>
          </a:p>
          <a:p>
            <a:pPr marL="228600" indent="-228600" eaLnBrk="1" hangingPunct="1"/>
            <a:endParaRPr lang="en-US"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Canceling</a:t>
            </a:r>
            <a:r>
              <a:rPr lang="en-US" baseline="0" dirty="0" smtClean="0"/>
              <a:t> unwanted units using conversion factors is similar to canceling common factors when multiplying fractions.  The numbers (or units) that are factors in both the numerator and the denominator can be canceled. [click]</a:t>
            </a:r>
          </a:p>
          <a:p>
            <a:endParaRPr lang="en-US" baseline="0" dirty="0" smtClean="0"/>
          </a:p>
          <a:p>
            <a:r>
              <a:rPr lang="en-US" baseline="0" dirty="0" smtClean="0"/>
              <a:t>For instance, in this problem, you may cancel the 7s – one in the numerator and one in the denominator – [click] to give a result of 5/3. [click]</a:t>
            </a:r>
          </a:p>
        </p:txBody>
      </p:sp>
      <p:sp>
        <p:nvSpPr>
          <p:cNvPr id="4" name="Header Placeholder 3"/>
          <p:cNvSpPr>
            <a:spLocks noGrp="1"/>
          </p:cNvSpPr>
          <p:nvPr>
            <p:ph type="hdr" sz="quarter" idx="10"/>
          </p:nvPr>
        </p:nvSpPr>
        <p:spPr/>
        <p:txBody>
          <a:bodyPr/>
          <a:lstStyle/>
          <a:p>
            <a:r>
              <a:rPr lang="en-US" dirty="0" smtClean="0"/>
              <a:t>Unit Conversion</a:t>
            </a:r>
            <a:endParaRPr lang="en-US" dirty="0"/>
          </a:p>
        </p:txBody>
      </p:sp>
      <p:sp>
        <p:nvSpPr>
          <p:cNvPr id="5" name="Date Placeholder 4"/>
          <p:cNvSpPr>
            <a:spLocks noGrp="1"/>
          </p:cNvSpPr>
          <p:nvPr>
            <p:ph type="dt" sz="quarter" idx="11"/>
          </p:nvPr>
        </p:nvSpPr>
        <p:spPr/>
        <p:txBody>
          <a:bodyPr/>
          <a:lstStyle/>
          <a:p>
            <a:r>
              <a:rPr lang="en-US" dirty="0" smtClean="0"/>
              <a:t>Introduction to Engineering Design – Lesson 1.3 - Measurement and Statistics</a:t>
            </a:r>
            <a:endParaRPr lang="en-US" dirty="0"/>
          </a:p>
        </p:txBody>
      </p:sp>
      <p:sp>
        <p:nvSpPr>
          <p:cNvPr id="6" name="Slide Number Placeholder 5"/>
          <p:cNvSpPr>
            <a:spLocks noGrp="1"/>
          </p:cNvSpPr>
          <p:nvPr>
            <p:ph type="sldNum" sz="quarter" idx="12"/>
          </p:nvPr>
        </p:nvSpPr>
        <p:spPr>
          <a:xfrm>
            <a:off x="3884613" y="8685213"/>
            <a:ext cx="2971800" cy="457200"/>
          </a:xfrm>
          <a:prstGeom prst="rect">
            <a:avLst/>
          </a:prstGeom>
        </p:spPr>
        <p:txBody>
          <a:bodyPr/>
          <a:lstStyle/>
          <a:p>
            <a:fld id="{AA6F666A-3503-4EB4-9796-FFB36F66CA10}" type="slidenum">
              <a:rPr lang="en-US" smtClean="0"/>
              <a:pPr/>
              <a:t>13</a:t>
            </a:fld>
            <a:endParaRPr lang="en-US" dirty="0"/>
          </a:p>
        </p:txBody>
      </p:sp>
      <p:sp>
        <p:nvSpPr>
          <p:cNvPr id="7" name="Footer Placeholder 6"/>
          <p:cNvSpPr>
            <a:spLocks noGrp="1"/>
          </p:cNvSpPr>
          <p:nvPr>
            <p:ph type="ftr" sz="quarter" idx="13"/>
          </p:nvPr>
        </p:nvSpPr>
        <p:spPr>
          <a:xfrm>
            <a:off x="77790" y="8585200"/>
            <a:ext cx="2284411" cy="465138"/>
          </a:xfrm>
          <a:prstGeom prst="rect">
            <a:avLst/>
          </a:prstGeom>
        </p:spPr>
        <p:txBody>
          <a:bodyPr/>
          <a:lstStyle/>
          <a:p>
            <a:r>
              <a:rPr lang="en-US" dirty="0" smtClean="0"/>
              <a:t>Project Lead The Way, Inc. Copyright 2012</a:t>
            </a:r>
            <a:endParaRPr lang="en-US" dirty="0"/>
          </a:p>
        </p:txBody>
      </p:sp>
    </p:spTree>
    <p:extLst>
      <p:ext uri="{BB962C8B-B14F-4D97-AF65-F5344CB8AC3E}">
        <p14:creationId xmlns:p14="http://schemas.microsoft.com/office/powerpoint/2010/main" xmlns="" val="380954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14</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baseline="0" dirty="0" smtClean="0"/>
              <a:t>[Click] Start with the original measurement.  We will put it in the numerator over 1 to make it easier to see the fraction multiplication.</a:t>
            </a:r>
          </a:p>
          <a:p>
            <a:pPr marL="228600" indent="-228600" eaLnBrk="1" hangingPunct="1"/>
            <a:endParaRPr lang="en-US" baseline="0" dirty="0" smtClean="0"/>
          </a:p>
          <a:p>
            <a:pPr marL="228600" indent="-228600" eaLnBrk="1" hangingPunct="1"/>
            <a:r>
              <a:rPr lang="en-US" baseline="0" dirty="0" smtClean="0"/>
              <a:t>What is the appropriate conversion factor to convert yards to feet? [allow students to answer] [click] </a:t>
            </a:r>
          </a:p>
          <a:p>
            <a:pPr marL="228600" indent="-228600" eaLnBrk="1" hangingPunct="1"/>
            <a:endParaRPr lang="en-US" baseline="0" dirty="0" smtClean="0"/>
          </a:p>
          <a:p>
            <a:pPr marL="228600" indent="-228600" eaLnBrk="1" hangingPunct="1"/>
            <a:r>
              <a:rPr lang="en-US" baseline="0" dirty="0" smtClean="0"/>
              <a:t>The yards cancel [click] and you are left with 51.6 feet over 1. [click]</a:t>
            </a:r>
          </a:p>
          <a:p>
            <a:pPr marL="228600" indent="-228600" eaLnBrk="1" hangingPunct="1"/>
            <a:endParaRPr lang="en-US" baseline="0" dirty="0" smtClean="0"/>
          </a:p>
          <a:p>
            <a:pPr marL="228600" indent="-228600" eaLnBrk="1" hangingPunct="1"/>
            <a:r>
              <a:rPr lang="en-US" baseline="0" dirty="0" smtClean="0"/>
              <a:t>Or just 51.6 ft [click].</a:t>
            </a:r>
          </a:p>
          <a:p>
            <a:pPr marL="228600" indent="-228600" eaLnBrk="1" hangingPunct="1"/>
            <a:endParaRPr lang="en-US"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15</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baseline="0" dirty="0" smtClean="0"/>
              <a:t>[Click] Start with the original measurement.  We will put it in the numerator over 1 to make it easier to see the fraction multiplication.</a:t>
            </a:r>
          </a:p>
          <a:p>
            <a:pPr marL="228600" indent="-228600" eaLnBrk="1" hangingPunct="1"/>
            <a:endParaRPr lang="en-US" baseline="0" dirty="0" smtClean="0"/>
          </a:p>
          <a:p>
            <a:pPr marL="228600" indent="-228600" eaLnBrk="1" hangingPunct="1"/>
            <a:r>
              <a:rPr lang="en-US" baseline="0" dirty="0" smtClean="0"/>
              <a:t>What is the appropriate conversion factor to convert yards to feet? [allow students to answer] [click] </a:t>
            </a:r>
          </a:p>
          <a:p>
            <a:pPr marL="228600" indent="-228600" eaLnBrk="1" hangingPunct="1"/>
            <a:endParaRPr lang="en-US" baseline="0" dirty="0" smtClean="0"/>
          </a:p>
          <a:p>
            <a:pPr marL="228600" indent="-228600" eaLnBrk="1" hangingPunct="1"/>
            <a:r>
              <a:rPr lang="en-US" baseline="0" dirty="0" smtClean="0"/>
              <a:t>The yards cancel [click] and you are left with 51.6 feet over 1. [click]</a:t>
            </a:r>
          </a:p>
          <a:p>
            <a:pPr marL="228600" indent="-228600" eaLnBrk="1" hangingPunct="1"/>
            <a:endParaRPr lang="en-US" baseline="0" dirty="0" smtClean="0"/>
          </a:p>
          <a:p>
            <a:pPr marL="228600" indent="-228600" eaLnBrk="1" hangingPunct="1"/>
            <a:r>
              <a:rPr lang="en-US" baseline="0" dirty="0" smtClean="0"/>
              <a:t>Or just 51.6 ft [click].</a:t>
            </a:r>
          </a:p>
          <a:p>
            <a:pPr marL="228600" indent="-228600" eaLnBrk="1" hangingPunct="1"/>
            <a:endParaRPr lang="en-US"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16</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baseline="0" dirty="0" smtClean="0"/>
              <a:t>[Click] Start with the original measurement.  We will put it in the numerator over 1 to make it easier to see the fraction multiplication.</a:t>
            </a:r>
          </a:p>
          <a:p>
            <a:pPr marL="228600" indent="-228600" eaLnBrk="1" hangingPunct="1"/>
            <a:endParaRPr lang="en-US" baseline="0" dirty="0" smtClean="0"/>
          </a:p>
          <a:p>
            <a:pPr marL="228600" indent="-228600" eaLnBrk="1" hangingPunct="1"/>
            <a:r>
              <a:rPr lang="en-US" baseline="0" dirty="0" smtClean="0"/>
              <a:t>What is the appropriate conversion factor to convert feet to inches? [allow students to answer] [click] </a:t>
            </a:r>
          </a:p>
          <a:p>
            <a:pPr marL="228600" indent="-228600" eaLnBrk="1" hangingPunct="1"/>
            <a:endParaRPr lang="en-US" baseline="0" dirty="0" smtClean="0"/>
          </a:p>
          <a:p>
            <a:pPr marL="228600" indent="-228600" eaLnBrk="1" hangingPunct="1"/>
            <a:r>
              <a:rPr lang="en-US" baseline="0" dirty="0" smtClean="0"/>
              <a:t>The feet cancel [click] and you are left with 48 inches over 1. [click]</a:t>
            </a:r>
          </a:p>
          <a:p>
            <a:pPr marL="228600" indent="-228600" eaLnBrk="1" hangingPunct="1"/>
            <a:endParaRPr lang="en-US" baseline="0" dirty="0" smtClean="0"/>
          </a:p>
          <a:p>
            <a:pPr marL="228600" indent="-228600" eaLnBrk="1" hangingPunct="1"/>
            <a:r>
              <a:rPr lang="en-US" baseline="0" dirty="0" smtClean="0"/>
              <a:t>Or just 48 inches [click].</a:t>
            </a:r>
          </a:p>
          <a:p>
            <a:pPr marL="228600" indent="-228600" eaLnBrk="1" hangingPunct="1"/>
            <a:endParaRPr lang="en-US" baseline="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22</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baseline="0" dirty="0" smtClean="0"/>
              <a:t>[Click] Start with the original measurement.  Since 5 inches is already in the correct units, we only need to convert the 2 feet to inches [click].</a:t>
            </a:r>
          </a:p>
          <a:p>
            <a:pPr marL="228600" indent="-228600" eaLnBrk="1" hangingPunct="1"/>
            <a:endParaRPr lang="en-US" baseline="0" dirty="0" smtClean="0"/>
          </a:p>
          <a:p>
            <a:pPr marL="228600" indent="-228600" eaLnBrk="1" hangingPunct="1"/>
            <a:r>
              <a:rPr lang="en-US" baseline="0" dirty="0" smtClean="0"/>
              <a:t>We use the same conversion factor that we used in the last example to convert feet to inches [click].</a:t>
            </a:r>
          </a:p>
          <a:p>
            <a:pPr marL="228600" indent="-228600" eaLnBrk="1" hangingPunct="1"/>
            <a:endParaRPr lang="en-US" baseline="0" dirty="0" smtClean="0"/>
          </a:p>
          <a:p>
            <a:pPr marL="228600" indent="-228600" eaLnBrk="1" hangingPunct="1"/>
            <a:r>
              <a:rPr lang="en-US" baseline="0" dirty="0" smtClean="0"/>
              <a:t>The feet cancel [click] and you are left with 24 inches over 1.</a:t>
            </a:r>
          </a:p>
          <a:p>
            <a:pPr marL="228600" indent="-228600" eaLnBrk="1" hangingPunct="1"/>
            <a:endParaRPr lang="en-US" baseline="0" dirty="0" smtClean="0"/>
          </a:p>
          <a:p>
            <a:pPr marL="228600" indent="-228600" eaLnBrk="1" hangingPunct="1"/>
            <a:r>
              <a:rPr lang="en-US" baseline="0" dirty="0" smtClean="0"/>
              <a:t>Add the original 5 inches. </a:t>
            </a:r>
          </a:p>
          <a:p>
            <a:pPr marL="228600" indent="-228600" eaLnBrk="1" hangingPunct="1"/>
            <a:endParaRPr lang="en-US" baseline="0" dirty="0" smtClean="0"/>
          </a:p>
          <a:p>
            <a:pPr marL="228600" indent="-228600" eaLnBrk="1" hangingPunct="1"/>
            <a:r>
              <a:rPr lang="en-US" baseline="0" dirty="0" smtClean="0"/>
              <a:t>24 inches + 5 inches equals 29 inches [click].</a:t>
            </a:r>
          </a:p>
          <a:p>
            <a:pPr marL="228600" indent="-228600" eaLnBrk="1" hangingPunct="1"/>
            <a:endParaRPr lang="en-US"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30724" name="Rectangle 6"/>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Introduction to Standard and Metric Measurement</a:t>
            </a:r>
          </a:p>
        </p:txBody>
      </p:sp>
      <p:sp>
        <p:nvSpPr>
          <p:cNvPr id="30725" name="Rectangle 7"/>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1 – Lesson 1.3 – Dimensioning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30724" name="Rectangle 6"/>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Introduction to Standard and Metric Measurement</a:t>
            </a:r>
          </a:p>
        </p:txBody>
      </p:sp>
      <p:sp>
        <p:nvSpPr>
          <p:cNvPr id="30725" name="Rectangle 7"/>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1 – Lesson 1.3 – Dimensioning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31748" name="Rectangle 6"/>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Introduction to Standard and Metric Measurement</a:t>
            </a:r>
          </a:p>
        </p:txBody>
      </p:sp>
      <p:sp>
        <p:nvSpPr>
          <p:cNvPr id="31749" name="Rectangle 7"/>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1 – Lesson 1.3 – Dimensioning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“Although you are probably familiar with rulers, yard sticks, tape rules, folding rules, and tape measures, you will also find rulers on many machines that you use such as saws, sewing machines, photocopiers, and computer scanners. Computer programs like Microsoft Word and Adobe PhotoShop have electronic rulers that you can turn on to help you with the exact placement of items. As you can tell, reading a ruler is a valuable skill that you will use almost every day both on and off the job.” </a:t>
            </a:r>
          </a:p>
          <a:p>
            <a:pPr eaLnBrk="1" hangingPunct="1"/>
            <a:r>
              <a:rPr lang="en-US" smtClean="0"/>
              <a:t>http://www.rickyspears.com/rulergame/</a:t>
            </a:r>
          </a:p>
          <a:p>
            <a:pPr eaLnBrk="1" hangingPunct="1"/>
            <a:endParaRPr lang="en-US" smtClean="0"/>
          </a:p>
        </p:txBody>
      </p:sp>
      <p:sp>
        <p:nvSpPr>
          <p:cNvPr id="19460" name="Rectangle 6"/>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Introduction to Standard and Metric Measurement</a:t>
            </a:r>
          </a:p>
        </p:txBody>
      </p:sp>
      <p:sp>
        <p:nvSpPr>
          <p:cNvPr id="19461" name="Rectangle 7"/>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1 – Lesson 1.3 – Dimensioning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smtClean="0"/>
              <a:t>Three countries have not officially adopted the International System of Units as their </a:t>
            </a:r>
            <a:r>
              <a:rPr lang="en-US" u="sng" smtClean="0"/>
              <a:t>primary or sole system of measurement</a:t>
            </a:r>
            <a:r>
              <a:rPr lang="en-US" smtClean="0"/>
              <a:t>: Liberia, Myanmar, and the United States. The U. S. has switched to Metric with</a:t>
            </a:r>
          </a:p>
          <a:p>
            <a:pPr lvl="1" eaLnBrk="1" hangingPunct="1"/>
            <a:r>
              <a:rPr lang="en-US" smtClean="0"/>
              <a:t>Sporting Events  - Olympics</a:t>
            </a:r>
          </a:p>
          <a:p>
            <a:pPr lvl="1" eaLnBrk="1" hangingPunct="1"/>
            <a:r>
              <a:rPr lang="en-US" smtClean="0"/>
              <a:t>Military</a:t>
            </a:r>
          </a:p>
          <a:p>
            <a:pPr lvl="1" eaLnBrk="1" hangingPunct="1"/>
            <a:r>
              <a:rPr lang="en-US" smtClean="0"/>
              <a:t>Medicine</a:t>
            </a:r>
          </a:p>
          <a:p>
            <a:pPr lvl="1" eaLnBrk="1" hangingPunct="1"/>
            <a:r>
              <a:rPr lang="en-US" smtClean="0"/>
              <a:t>Scientific studies</a:t>
            </a:r>
          </a:p>
          <a:p>
            <a:pPr eaLnBrk="1" hangingPunct="1"/>
            <a:r>
              <a:rPr lang="en-US" smtClean="0"/>
              <a:t>At this time, Manufacturing; Transportation; and Construction Industries; are primarily using the U.S. Customary system.  In certain sectors, the conversion is obvious (i.e. – Automobiles). However,  in these industry areas the changes have not been as complete.</a:t>
            </a:r>
          </a:p>
          <a:p>
            <a:pPr eaLnBrk="1" hangingPunct="1"/>
            <a:endParaRPr lang="en-US" smtClean="0"/>
          </a:p>
          <a:p>
            <a:pPr eaLnBrk="1" hangingPunct="1"/>
            <a:r>
              <a:rPr lang="en-US" smtClean="0"/>
              <a:t>This is the reasoning for studying both measurement systems used in the United States.</a:t>
            </a:r>
          </a:p>
          <a:p>
            <a:pPr eaLnBrk="1" hangingPunct="1"/>
            <a:endParaRPr lang="en-US" smtClean="0"/>
          </a:p>
          <a:p>
            <a:pPr lvl="1" eaLnBrk="1" hangingPunct="1"/>
            <a:endParaRPr lang="en-US" smtClean="0"/>
          </a:p>
          <a:p>
            <a:pPr eaLnBrk="1" hangingPunct="1"/>
            <a:endParaRPr lang="en-US" smtClean="0"/>
          </a:p>
        </p:txBody>
      </p:sp>
      <p:sp>
        <p:nvSpPr>
          <p:cNvPr id="20484" name="Rectangle 6"/>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Introduction to Standard and Metric Measurement</a:t>
            </a:r>
          </a:p>
        </p:txBody>
      </p:sp>
      <p:sp>
        <p:nvSpPr>
          <p:cNvPr id="20485" name="Rectangle 7"/>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1 – Lesson 1.3 – Dimensioning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Notice that all denominators are even numbers. Therefore, if your numerator is also even, then your fraction can be reduced.</a:t>
            </a:r>
          </a:p>
        </p:txBody>
      </p:sp>
      <p:sp>
        <p:nvSpPr>
          <p:cNvPr id="21508" name="Rectangle 6"/>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Introduction to Standard and Metric Measurement</a:t>
            </a:r>
          </a:p>
        </p:txBody>
      </p:sp>
      <p:sp>
        <p:nvSpPr>
          <p:cNvPr id="21509" name="Rectangle 7"/>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1 – Lesson 1.3 – Dimensioning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2532" name="Rectangle 6"/>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Introduction to Standard and Metric Measurement</a:t>
            </a:r>
          </a:p>
        </p:txBody>
      </p:sp>
      <p:sp>
        <p:nvSpPr>
          <p:cNvPr id="22533" name="Rectangle 7"/>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1 – Lesson 1.3 – Dimensioning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3556" name="Rectangle 6"/>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Introduction to Standard and Metric Measurement</a:t>
            </a:r>
          </a:p>
        </p:txBody>
      </p:sp>
      <p:sp>
        <p:nvSpPr>
          <p:cNvPr id="23557" name="Rectangle 7"/>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1 – Lesson 1.3 – Dimensioning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4580" name="Rectangle 6"/>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Introduction to Standard and Metric Measurement</a:t>
            </a:r>
          </a:p>
        </p:txBody>
      </p:sp>
      <p:sp>
        <p:nvSpPr>
          <p:cNvPr id="24581" name="Rectangle 7"/>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1 – Lesson 1.3 – Dimensioning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The metric system is much easier to use than the English system because it was based on a decimal system (powers of ten). Therefore, you don't have to remember all the different conversions (16 ounces in a pound, 12 inches in a foot, and so on). You only have to remember a short list of prefixes that represent powers of ten. Common units for length, width, distance, thickness, girth, etc. are:</a:t>
            </a:r>
          </a:p>
          <a:p>
            <a:pPr eaLnBrk="1" hangingPunct="1"/>
            <a:r>
              <a:rPr lang="en-US" smtClean="0"/>
              <a:t>Millimeter    mm   10</a:t>
            </a:r>
            <a:r>
              <a:rPr lang="en-US" baseline="30000" smtClean="0"/>
              <a:t>-3</a:t>
            </a:r>
            <a:r>
              <a:rPr lang="en-US" smtClean="0"/>
              <a:t>     10 mm = 1 cm</a:t>
            </a:r>
          </a:p>
          <a:p>
            <a:pPr eaLnBrk="1" hangingPunct="1"/>
            <a:r>
              <a:rPr lang="en-US" smtClean="0"/>
              <a:t>Centimeter  cm    10</a:t>
            </a:r>
            <a:r>
              <a:rPr lang="en-US" baseline="30000" smtClean="0"/>
              <a:t>-2</a:t>
            </a:r>
            <a:r>
              <a:rPr lang="en-US" smtClean="0"/>
              <a:t>     100 cm = 10 dm = 1 m</a:t>
            </a:r>
          </a:p>
          <a:p>
            <a:pPr eaLnBrk="1" hangingPunct="1"/>
            <a:r>
              <a:rPr lang="en-US" smtClean="0"/>
              <a:t>Decimeter	dm    10</a:t>
            </a:r>
            <a:r>
              <a:rPr lang="en-US" baseline="30000" smtClean="0"/>
              <a:t>-1</a:t>
            </a:r>
            <a:r>
              <a:rPr lang="en-US" smtClean="0"/>
              <a:t> 	 10 dm = 1 m   </a:t>
            </a:r>
          </a:p>
          <a:p>
            <a:pPr eaLnBrk="1" hangingPunct="1"/>
            <a:r>
              <a:rPr lang="en-US" smtClean="0"/>
              <a:t>Kilometer    km    10</a:t>
            </a:r>
            <a:r>
              <a:rPr lang="en-US" baseline="30000" smtClean="0"/>
              <a:t>3</a:t>
            </a:r>
            <a:r>
              <a:rPr lang="en-US" smtClean="0"/>
              <a:t>         1 km = 1000 m</a:t>
            </a:r>
          </a:p>
        </p:txBody>
      </p:sp>
      <p:sp>
        <p:nvSpPr>
          <p:cNvPr id="25604" name="Rectangle 6"/>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Introduction to Standard and Metric Measurement</a:t>
            </a:r>
          </a:p>
        </p:txBody>
      </p:sp>
      <p:sp>
        <p:nvSpPr>
          <p:cNvPr id="25605" name="Rectangle 7"/>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1 – Lesson 1.3 – Dimensioning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6628" name="Rectangle 6"/>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Introduction to Standard and Metric Measurement</a:t>
            </a:r>
          </a:p>
        </p:txBody>
      </p:sp>
      <p:sp>
        <p:nvSpPr>
          <p:cNvPr id="26629" name="Rectangle 7"/>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Gateway To Technology</a:t>
            </a:r>
            <a:endParaRPr lang="en-US" baseline="30000" smtClean="0"/>
          </a:p>
          <a:p>
            <a:pPr eaLnBrk="1" hangingPunct="1"/>
            <a:r>
              <a:rPr lang="en-US" smtClean="0"/>
              <a:t>Unit 1 – Lesson 1.3 – Dimensioning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46945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0243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27146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68CA7A-C05F-43E0-B598-8134915C4234}" type="slidenum">
              <a:rPr lang="en-US"/>
              <a:pPr>
                <a:defRPr/>
              </a:pPr>
              <a:t>‹#›</a:t>
            </a:fld>
            <a:endParaRPr lang="en-US"/>
          </a:p>
        </p:txBody>
      </p:sp>
    </p:spTree>
    <p:extLst>
      <p:ext uri="{BB962C8B-B14F-4D97-AF65-F5344CB8AC3E}">
        <p14:creationId xmlns:p14="http://schemas.microsoft.com/office/powerpoint/2010/main" xmlns="" val="1601935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63991D-F48B-45DD-A438-06541E947A48}" type="slidenum">
              <a:rPr lang="en-US"/>
              <a:pPr>
                <a:defRPr/>
              </a:pPr>
              <a:t>‹#›</a:t>
            </a:fld>
            <a:endParaRPr lang="en-US"/>
          </a:p>
        </p:txBody>
      </p:sp>
    </p:spTree>
    <p:extLst>
      <p:ext uri="{BB962C8B-B14F-4D97-AF65-F5344CB8AC3E}">
        <p14:creationId xmlns:p14="http://schemas.microsoft.com/office/powerpoint/2010/main" xmlns="" val="386214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B8CEBD-D6B1-48AE-A822-CF2708359F71}" type="slidenum">
              <a:rPr lang="en-US"/>
              <a:pPr>
                <a:defRPr/>
              </a:pPr>
              <a:t>‹#›</a:t>
            </a:fld>
            <a:endParaRPr lang="en-US"/>
          </a:p>
        </p:txBody>
      </p:sp>
    </p:spTree>
    <p:extLst>
      <p:ext uri="{BB962C8B-B14F-4D97-AF65-F5344CB8AC3E}">
        <p14:creationId xmlns:p14="http://schemas.microsoft.com/office/powerpoint/2010/main" xmlns="" val="1562482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E9C6F6-28D9-41D2-B0B3-1FF34F43204C}" type="slidenum">
              <a:rPr lang="en-US"/>
              <a:pPr>
                <a:defRPr/>
              </a:pPr>
              <a:t>‹#›</a:t>
            </a:fld>
            <a:endParaRPr lang="en-US"/>
          </a:p>
        </p:txBody>
      </p:sp>
    </p:spTree>
    <p:extLst>
      <p:ext uri="{BB962C8B-B14F-4D97-AF65-F5344CB8AC3E}">
        <p14:creationId xmlns:p14="http://schemas.microsoft.com/office/powerpoint/2010/main" xmlns="" val="354884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5A48C9A-275D-46D6-A9E5-04EC19060C70}" type="slidenum">
              <a:rPr lang="en-US"/>
              <a:pPr>
                <a:defRPr/>
              </a:pPr>
              <a:t>‹#›</a:t>
            </a:fld>
            <a:endParaRPr lang="en-US"/>
          </a:p>
        </p:txBody>
      </p:sp>
    </p:spTree>
    <p:extLst>
      <p:ext uri="{BB962C8B-B14F-4D97-AF65-F5344CB8AC3E}">
        <p14:creationId xmlns:p14="http://schemas.microsoft.com/office/powerpoint/2010/main" xmlns="" val="3042584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77269A-4692-458A-AC83-ABD0C8C8AC7E}" type="slidenum">
              <a:rPr lang="en-US"/>
              <a:pPr>
                <a:defRPr/>
              </a:pPr>
              <a:t>‹#›</a:t>
            </a:fld>
            <a:endParaRPr lang="en-US"/>
          </a:p>
        </p:txBody>
      </p:sp>
    </p:spTree>
    <p:extLst>
      <p:ext uri="{BB962C8B-B14F-4D97-AF65-F5344CB8AC3E}">
        <p14:creationId xmlns:p14="http://schemas.microsoft.com/office/powerpoint/2010/main" xmlns="" val="3823098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AA7AD4-4705-492F-AFC2-BFA3983C62C7}" type="slidenum">
              <a:rPr lang="en-US"/>
              <a:pPr>
                <a:defRPr/>
              </a:pPr>
              <a:t>‹#›</a:t>
            </a:fld>
            <a:endParaRPr lang="en-US"/>
          </a:p>
        </p:txBody>
      </p:sp>
    </p:spTree>
    <p:extLst>
      <p:ext uri="{BB962C8B-B14F-4D97-AF65-F5344CB8AC3E}">
        <p14:creationId xmlns:p14="http://schemas.microsoft.com/office/powerpoint/2010/main" xmlns="" val="4158067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8F2F47-A2C3-4C7D-902A-28D82206F645}" type="slidenum">
              <a:rPr lang="en-US"/>
              <a:pPr>
                <a:defRPr/>
              </a:pPr>
              <a:t>‹#›</a:t>
            </a:fld>
            <a:endParaRPr lang="en-US"/>
          </a:p>
        </p:txBody>
      </p:sp>
    </p:spTree>
    <p:extLst>
      <p:ext uri="{BB962C8B-B14F-4D97-AF65-F5344CB8AC3E}">
        <p14:creationId xmlns:p14="http://schemas.microsoft.com/office/powerpoint/2010/main" xmlns="" val="54597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41872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CC0F96-C103-478D-9615-819306FDD57D}" type="slidenum">
              <a:rPr lang="en-US"/>
              <a:pPr>
                <a:defRPr/>
              </a:pPr>
              <a:t>‹#›</a:t>
            </a:fld>
            <a:endParaRPr lang="en-US"/>
          </a:p>
        </p:txBody>
      </p:sp>
    </p:spTree>
    <p:extLst>
      <p:ext uri="{BB962C8B-B14F-4D97-AF65-F5344CB8AC3E}">
        <p14:creationId xmlns:p14="http://schemas.microsoft.com/office/powerpoint/2010/main" xmlns="" val="2227165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41A4A-76AA-4DFC-8F0F-ADD549C688F0}" type="slidenum">
              <a:rPr lang="en-US"/>
              <a:pPr>
                <a:defRPr/>
              </a:pPr>
              <a:t>‹#›</a:t>
            </a:fld>
            <a:endParaRPr lang="en-US"/>
          </a:p>
        </p:txBody>
      </p:sp>
    </p:spTree>
    <p:extLst>
      <p:ext uri="{BB962C8B-B14F-4D97-AF65-F5344CB8AC3E}">
        <p14:creationId xmlns:p14="http://schemas.microsoft.com/office/powerpoint/2010/main" xmlns="" val="2363017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F80D01-6218-4F97-AD57-6746166AD945}" type="slidenum">
              <a:rPr lang="en-US"/>
              <a:pPr>
                <a:defRPr/>
              </a:pPr>
              <a:t>‹#›</a:t>
            </a:fld>
            <a:endParaRPr lang="en-US"/>
          </a:p>
        </p:txBody>
      </p:sp>
    </p:spTree>
    <p:extLst>
      <p:ext uri="{BB962C8B-B14F-4D97-AF65-F5344CB8AC3E}">
        <p14:creationId xmlns:p14="http://schemas.microsoft.com/office/powerpoint/2010/main" xmlns="" val="59717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01127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0879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8997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246700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8875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601271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72707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PLTW_Logo_Print Final"/>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1371600" y="795338"/>
            <a:ext cx="64008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292ABAA-4DD8-4AD7-9044-AB79711A8A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rgbClr val="00386B"/>
          </a:solidFill>
          <a:latin typeface="+mj-lt"/>
          <a:ea typeface="+mj-ea"/>
          <a:cs typeface="+mj-cs"/>
        </a:defRPr>
      </a:lvl1pPr>
      <a:lvl2pPr algn="ctr" rtl="0" eaLnBrk="0" fontAlgn="base" hangingPunct="0">
        <a:spcBef>
          <a:spcPct val="0"/>
        </a:spcBef>
        <a:spcAft>
          <a:spcPct val="0"/>
        </a:spcAft>
        <a:defRPr sz="4400">
          <a:solidFill>
            <a:srgbClr val="00386B"/>
          </a:solidFill>
          <a:latin typeface="Arial" charset="0"/>
        </a:defRPr>
      </a:lvl2pPr>
      <a:lvl3pPr algn="ctr" rtl="0" eaLnBrk="0" fontAlgn="base" hangingPunct="0">
        <a:spcBef>
          <a:spcPct val="0"/>
        </a:spcBef>
        <a:spcAft>
          <a:spcPct val="0"/>
        </a:spcAft>
        <a:defRPr sz="4400">
          <a:solidFill>
            <a:srgbClr val="00386B"/>
          </a:solidFill>
          <a:latin typeface="Arial" charset="0"/>
        </a:defRPr>
      </a:lvl3pPr>
      <a:lvl4pPr algn="ctr" rtl="0" eaLnBrk="0" fontAlgn="base" hangingPunct="0">
        <a:spcBef>
          <a:spcPct val="0"/>
        </a:spcBef>
        <a:spcAft>
          <a:spcPct val="0"/>
        </a:spcAft>
        <a:defRPr sz="4400">
          <a:solidFill>
            <a:srgbClr val="00386B"/>
          </a:solidFill>
          <a:latin typeface="Arial" charset="0"/>
        </a:defRPr>
      </a:lvl4pPr>
      <a:lvl5pPr algn="ctr" rtl="0" eaLnBrk="0" fontAlgn="base" hangingPunct="0">
        <a:spcBef>
          <a:spcPct val="0"/>
        </a:spcBef>
        <a:spcAft>
          <a:spcPct val="0"/>
        </a:spcAft>
        <a:defRPr sz="4400">
          <a:solidFill>
            <a:srgbClr val="00386B"/>
          </a:solidFill>
          <a:latin typeface="Arial"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8.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838200"/>
          </a:xfrm>
          <a:prstGeom prst="rect">
            <a:avLst/>
          </a:prstGeom>
        </p:spPr>
        <p:txBody>
          <a:bodyPr>
            <a:normAutofit fontScale="6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5100" b="1" kern="0" dirty="0" smtClean="0">
                <a:solidFill>
                  <a:srgbClr val="002060"/>
                </a:solidFill>
                <a:latin typeface="Arial" panose="020B0604020202020204" pitchFamily="34" charset="0"/>
                <a:cs typeface="Arial" panose="020B0604020202020204" pitchFamily="34" charset="0"/>
              </a:rPr>
              <a:t>Introduction to Measurement</a:t>
            </a:r>
          </a:p>
          <a:p>
            <a:pPr marL="0" indent="0" algn="ctr">
              <a:buNone/>
            </a:pPr>
            <a:r>
              <a:rPr lang="en-US" b="1" kern="0" dirty="0" smtClean="0">
                <a:solidFill>
                  <a:srgbClr val="002060"/>
                </a:solidFill>
                <a:latin typeface="Arial" panose="020B0604020202020204" pitchFamily="34" charset="0"/>
                <a:cs typeface="Arial" panose="020B0604020202020204" pitchFamily="34" charset="0"/>
              </a:rPr>
              <a:t>Developing Standard and Metric Measuring Skills</a:t>
            </a:r>
            <a:endParaRPr lang="en-US" b="1" kern="0" dirty="0">
              <a:solidFill>
                <a:srgbClr val="002060"/>
              </a:solidFill>
              <a:latin typeface="Arial" panose="020B0604020202020204" pitchFamily="34" charset="0"/>
              <a:cs typeface="Arial" panose="020B0604020202020204" pitchFamily="34" charset="0"/>
            </a:endParaRPr>
          </a:p>
        </p:txBody>
      </p:sp>
      <p:sp>
        <p:nvSpPr>
          <p:cNvPr id="5" name="Footer Placeholder 3"/>
          <p:cNvSpPr>
            <a:spLocks noGrp="1"/>
          </p:cNvSpPr>
          <p:nvPr>
            <p:ph type="ftr" sz="quarter" idx="11"/>
          </p:nvPr>
        </p:nvSpPr>
        <p:spPr>
          <a:xfrm>
            <a:off x="6858000" y="6629400"/>
            <a:ext cx="2209800" cy="228600"/>
          </a:xfrm>
        </p:spPr>
        <p:txBody>
          <a:bodyPr/>
          <a:lstStyle/>
          <a:p>
            <a:pPr algn="r"/>
            <a:r>
              <a:rPr lang="en-US" sz="800" dirty="0" smtClean="0">
                <a:latin typeface="Arial" panose="020B0604020202020204" pitchFamily="34" charset="0"/>
                <a:cs typeface="Arial" panose="020B0604020202020204" pitchFamily="34" charset="0"/>
              </a:rPr>
              <a:t>© 2011 Project Lead The Way, Inc.</a:t>
            </a:r>
            <a:endParaRPr lang="en-US" sz="800" dirty="0">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Design and Modeling</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5" descr="rulermetricdim"/>
          <p:cNvPicPr>
            <a:picLocks noGrp="1" noChangeAspect="1" noChangeArrowheads="1"/>
          </p:cNvPicPr>
          <p:nvPr>
            <p:ph type="body" idx="1"/>
          </p:nvPr>
        </p:nvPicPr>
        <p:blipFill>
          <a:blip r:embed="rId3" cstate="print">
            <a:extLst>
              <a:ext uri="{28A0092B-C50C-407E-A947-70E740481C1C}">
                <a14:useLocalDpi xmlns:a14="http://schemas.microsoft.com/office/drawing/2010/main" xmlns="" val="0"/>
              </a:ext>
            </a:extLst>
          </a:blip>
          <a:srcRect t="-2992"/>
          <a:stretch>
            <a:fillRect/>
          </a:stretch>
        </p:blipFill>
        <p:spPr>
          <a:xfrm>
            <a:off x="939800" y="522288"/>
            <a:ext cx="6816725" cy="4271962"/>
          </a:xfrm>
          <a:noFill/>
        </p:spPr>
      </p:pic>
      <p:sp>
        <p:nvSpPr>
          <p:cNvPr id="12291" name="Rectangle 2"/>
          <p:cNvSpPr>
            <a:spLocks noGrp="1" noChangeArrowheads="1"/>
          </p:cNvSpPr>
          <p:nvPr>
            <p:ph type="title"/>
          </p:nvPr>
        </p:nvSpPr>
        <p:spPr>
          <a:xfrm>
            <a:off x="457200" y="-52388"/>
            <a:ext cx="8229600" cy="889001"/>
          </a:xfrm>
        </p:spPr>
        <p:txBody>
          <a:bodyPr/>
          <a:lstStyle/>
          <a:p>
            <a:pPr eaLnBrk="1" hangingPunct="1"/>
            <a:r>
              <a:rPr lang="en-US" smtClean="0"/>
              <a:t>Let’s Practice</a:t>
            </a:r>
          </a:p>
        </p:txBody>
      </p:sp>
      <p:sp>
        <p:nvSpPr>
          <p:cNvPr id="28676" name="Text Box 4"/>
          <p:cNvSpPr txBox="1">
            <a:spLocks noChangeArrowheads="1"/>
          </p:cNvSpPr>
          <p:nvPr/>
        </p:nvSpPr>
        <p:spPr bwMode="auto">
          <a:xfrm>
            <a:off x="554038" y="4602163"/>
            <a:ext cx="6213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What is the distance from the end of the ruler to A?</a:t>
            </a:r>
          </a:p>
        </p:txBody>
      </p:sp>
      <p:sp>
        <p:nvSpPr>
          <p:cNvPr id="28677" name="Rectangle 5"/>
          <p:cNvSpPr>
            <a:spLocks noChangeArrowheads="1"/>
          </p:cNvSpPr>
          <p:nvPr/>
        </p:nvSpPr>
        <p:spPr bwMode="auto">
          <a:xfrm>
            <a:off x="549275" y="6009900"/>
            <a:ext cx="59039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dirty="0"/>
              <a:t>What is the distance from the end of the ruler to E?</a:t>
            </a:r>
          </a:p>
        </p:txBody>
      </p:sp>
      <p:sp>
        <p:nvSpPr>
          <p:cNvPr id="28678" name="Rectangle 6"/>
          <p:cNvSpPr>
            <a:spLocks noChangeArrowheads="1"/>
          </p:cNvSpPr>
          <p:nvPr/>
        </p:nvSpPr>
        <p:spPr bwMode="auto">
          <a:xfrm>
            <a:off x="552450" y="5681350"/>
            <a:ext cx="5918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dirty="0">
                <a:solidFill>
                  <a:srgbClr val="0070C0"/>
                </a:solidFill>
              </a:rPr>
              <a:t>What is the distance from the end of the ruler to D?</a:t>
            </a:r>
          </a:p>
        </p:txBody>
      </p:sp>
      <p:sp>
        <p:nvSpPr>
          <p:cNvPr id="28679" name="Rectangle 7"/>
          <p:cNvSpPr>
            <a:spLocks noChangeArrowheads="1"/>
          </p:cNvSpPr>
          <p:nvPr/>
        </p:nvSpPr>
        <p:spPr bwMode="auto">
          <a:xfrm>
            <a:off x="560388" y="5340100"/>
            <a:ext cx="5918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dirty="0"/>
              <a:t>What is the distance from the end of the ruler to C?</a:t>
            </a:r>
          </a:p>
        </p:txBody>
      </p:sp>
      <p:sp>
        <p:nvSpPr>
          <p:cNvPr id="28680" name="Rectangle 8"/>
          <p:cNvSpPr>
            <a:spLocks noChangeArrowheads="1"/>
          </p:cNvSpPr>
          <p:nvPr/>
        </p:nvSpPr>
        <p:spPr bwMode="auto">
          <a:xfrm>
            <a:off x="549275" y="4976688"/>
            <a:ext cx="59039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dirty="0">
                <a:solidFill>
                  <a:srgbClr val="0070C0"/>
                </a:solidFill>
              </a:rPr>
              <a:t>What is the distance from the end of the ruler to B?</a:t>
            </a:r>
          </a:p>
        </p:txBody>
      </p:sp>
      <p:sp>
        <p:nvSpPr>
          <p:cNvPr id="28681" name="Text Box 9"/>
          <p:cNvSpPr txBox="1">
            <a:spLocks noChangeArrowheads="1"/>
          </p:cNvSpPr>
          <p:nvPr/>
        </p:nvSpPr>
        <p:spPr bwMode="auto">
          <a:xfrm>
            <a:off x="6557963" y="4621213"/>
            <a:ext cx="20494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386B"/>
                </a:solidFill>
              </a:rPr>
              <a:t>4 mm = 0.4 cm</a:t>
            </a:r>
          </a:p>
        </p:txBody>
      </p:sp>
      <p:sp>
        <p:nvSpPr>
          <p:cNvPr id="28682" name="Rectangle 10"/>
          <p:cNvSpPr>
            <a:spLocks noChangeArrowheads="1"/>
          </p:cNvSpPr>
          <p:nvPr/>
        </p:nvSpPr>
        <p:spPr bwMode="auto">
          <a:xfrm>
            <a:off x="6534150" y="4996500"/>
            <a:ext cx="21558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en-US" sz="2000" b="1" dirty="0">
                <a:solidFill>
                  <a:srgbClr val="0070C0"/>
                </a:solidFill>
              </a:rPr>
              <a:t>19 mm = 1.9 cm</a:t>
            </a:r>
          </a:p>
        </p:txBody>
      </p:sp>
      <p:sp>
        <p:nvSpPr>
          <p:cNvPr id="28683" name="Rectangle 11"/>
          <p:cNvSpPr>
            <a:spLocks noChangeArrowheads="1"/>
          </p:cNvSpPr>
          <p:nvPr/>
        </p:nvSpPr>
        <p:spPr bwMode="auto">
          <a:xfrm>
            <a:off x="6529388" y="5359150"/>
            <a:ext cx="22526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en-US" sz="2000" b="1" dirty="0">
                <a:solidFill>
                  <a:srgbClr val="00386B"/>
                </a:solidFill>
              </a:rPr>
              <a:t>37 mm = 3.7 cm</a:t>
            </a:r>
          </a:p>
        </p:txBody>
      </p:sp>
      <p:sp>
        <p:nvSpPr>
          <p:cNvPr id="28684" name="Rectangle 12"/>
          <p:cNvSpPr>
            <a:spLocks noChangeArrowheads="1"/>
          </p:cNvSpPr>
          <p:nvPr/>
        </p:nvSpPr>
        <p:spPr bwMode="auto">
          <a:xfrm>
            <a:off x="6524625" y="5692463"/>
            <a:ext cx="2165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en-US" sz="2000" b="1" dirty="0">
                <a:solidFill>
                  <a:srgbClr val="0070C0"/>
                </a:solidFill>
              </a:rPr>
              <a:t>63 mm = 6.3 cm</a:t>
            </a:r>
          </a:p>
        </p:txBody>
      </p:sp>
      <p:sp>
        <p:nvSpPr>
          <p:cNvPr id="28685" name="Rectangle 13"/>
          <p:cNvSpPr>
            <a:spLocks noChangeArrowheads="1"/>
          </p:cNvSpPr>
          <p:nvPr/>
        </p:nvSpPr>
        <p:spPr bwMode="auto">
          <a:xfrm>
            <a:off x="6519863" y="6025775"/>
            <a:ext cx="217011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en-US" sz="2000" b="1" dirty="0">
                <a:solidFill>
                  <a:srgbClr val="00386B"/>
                </a:solidFill>
              </a:rPr>
              <a:t>73 mm = 7.3 cm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8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67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68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67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P spid="28678" grpId="0"/>
      <p:bldP spid="28679" grpId="0"/>
      <p:bldP spid="28680" grpId="0"/>
      <p:bldP spid="28681" grpId="0"/>
      <p:bldP spid="28682" grpId="0"/>
      <p:bldP spid="28683" grpId="0"/>
      <p:bldP spid="28684" grpId="0"/>
      <p:bldP spid="286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5"/>
              <p:cNvSpPr txBox="1">
                <a:spLocks/>
              </p:cNvSpPr>
              <p:nvPr/>
            </p:nvSpPr>
            <p:spPr>
              <a:xfrm>
                <a:off x="609600" y="1371600"/>
                <a:ext cx="8077200" cy="5334000"/>
              </a:xfrm>
              <a:prstGeom prst="rect">
                <a:avLst/>
              </a:prstGeom>
            </p:spPr>
            <p:txBody>
              <a:bodyPr/>
              <a:lstStyle/>
              <a:p>
                <a:pPr marL="274320" marR="0" lvl="0" indent="-274320" defTabSz="914400" rtl="0" eaLnBrk="1" fontAlgn="auto" latinLnBrk="0" hangingPunct="1">
                  <a:lnSpc>
                    <a:spcPct val="100000"/>
                  </a:lnSpc>
                  <a:spcBef>
                    <a:spcPts val="580"/>
                  </a:spcBef>
                  <a:spcAft>
                    <a:spcPts val="0"/>
                  </a:spcAft>
                  <a:buSzPct val="85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cs typeface="+mn-cs"/>
                  </a:rPr>
                  <a:t>Sometimes we need to know a measurement </a:t>
                </a:r>
                <a:r>
                  <a:rPr lang="en-US" sz="2800" dirty="0" smtClean="0">
                    <a:latin typeface="+mn-lt"/>
                  </a:rPr>
                  <a:t>in a unit different than the unit presented</a:t>
                </a:r>
                <a:endParaRPr kumimoji="0" lang="en-US" sz="2800" b="0" i="0" strike="noStrike" kern="1200" cap="none" spc="0" normalizeH="0" noProof="0" dirty="0" smtClean="0">
                  <a:ln>
                    <a:noFill/>
                  </a:ln>
                  <a:solidFill>
                    <a:schemeClr val="tx1"/>
                  </a:solidFill>
                  <a:effectLst/>
                  <a:uLnTx/>
                  <a:uFillTx/>
                  <a:latin typeface="+mn-lt"/>
                </a:endParaRPr>
              </a:p>
              <a:p>
                <a:pPr marL="274320" marR="0" lvl="0" indent="-274320" defTabSz="914400" rtl="0" eaLnBrk="1" fontAlgn="auto" latinLnBrk="0" hangingPunct="1">
                  <a:lnSpc>
                    <a:spcPct val="100000"/>
                  </a:lnSpc>
                  <a:spcBef>
                    <a:spcPts val="580"/>
                  </a:spcBef>
                  <a:spcAft>
                    <a:spcPts val="0"/>
                  </a:spcAft>
                  <a:buSzPct val="85000"/>
                  <a:buFont typeface="Arial" pitchFamily="34" charset="0"/>
                  <a:buChar char="•"/>
                  <a:tabLst/>
                  <a:defRPr/>
                </a:pPr>
                <a:r>
                  <a:rPr lang="en-US" sz="2800" dirty="0" smtClean="0">
                    <a:solidFill>
                      <a:srgbClr val="002060"/>
                    </a:solidFill>
                    <a:latin typeface="+mn-lt"/>
                    <a:cs typeface="+mn-cs"/>
                  </a:rPr>
                  <a:t>Conversion factor</a:t>
                </a:r>
              </a:p>
              <a:p>
                <a:pPr marL="914400" lvl="1" indent="-457200" fontAlgn="auto">
                  <a:spcBef>
                    <a:spcPts val="580"/>
                  </a:spcBef>
                  <a:spcAft>
                    <a:spcPts val="0"/>
                  </a:spcAft>
                  <a:buSzPct val="85000"/>
                  <a:buFont typeface="Courier New" panose="02070309020205020404" pitchFamily="49" charset="0"/>
                  <a:buChar char="o"/>
                  <a:defRPr/>
                </a:pPr>
                <a:r>
                  <a:rPr lang="en-US" sz="2800" dirty="0" smtClean="0">
                    <a:latin typeface="+mn-lt"/>
                    <a:cs typeface="+mn-cs"/>
                  </a:rPr>
                  <a:t>A ratio (fraction) that relates a measurement in one unit to the same measurement in another unit</a:t>
                </a:r>
              </a:p>
              <a:p>
                <a:pPr marL="457200" indent="-457200" fontAlgn="auto">
                  <a:spcBef>
                    <a:spcPts val="580"/>
                  </a:spcBef>
                  <a:spcAft>
                    <a:spcPts val="0"/>
                  </a:spcAft>
                  <a:buSzPct val="85000"/>
                  <a:buFont typeface="Courier New" panose="02070309020205020404" pitchFamily="49" charset="0"/>
                  <a:buChar char="o"/>
                  <a:defRPr/>
                </a:pPr>
                <a:r>
                  <a:rPr kumimoji="0" lang="en-US" sz="2600" b="0" i="0" u="none" strike="noStrike" kern="1200" cap="none" spc="0" normalizeH="0" noProof="0" dirty="0" smtClean="0">
                    <a:ln>
                      <a:noFill/>
                    </a:ln>
                    <a:solidFill>
                      <a:srgbClr val="002060"/>
                    </a:solidFill>
                    <a:effectLst/>
                    <a:uLnTx/>
                    <a:uFillTx/>
                    <a:latin typeface="+mn-lt"/>
                    <a:cs typeface="+mn-cs"/>
                  </a:rPr>
                  <a:t>Example:  </a:t>
                </a:r>
                <a:r>
                  <a:rPr kumimoji="0" lang="en-US" sz="2600" b="0" i="0" u="none" strike="noStrike" kern="1200" cap="none" spc="0" normalizeH="0" noProof="0" dirty="0" smtClean="0">
                    <a:ln>
                      <a:noFill/>
                    </a:ln>
                    <a:solidFill>
                      <a:srgbClr val="002060"/>
                    </a:solidFill>
                    <a:effectLst/>
                    <a:uLnTx/>
                    <a:uFillTx/>
                    <a:latin typeface="+mn-lt"/>
                    <a:cs typeface="+mn-cs"/>
                  </a:rPr>
                  <a:t>To convert meters to centimeters</a:t>
                </a:r>
              </a:p>
              <a:p>
                <a:pPr marL="914400" lvl="1" indent="-457200" fontAlgn="auto">
                  <a:spcBef>
                    <a:spcPts val="580"/>
                  </a:spcBef>
                  <a:spcAft>
                    <a:spcPts val="0"/>
                  </a:spcAft>
                  <a:buSzPct val="85000"/>
                  <a:buFont typeface="Courier New" panose="02070309020205020404" pitchFamily="49" charset="0"/>
                  <a:buChar char="o"/>
                  <a:defRPr/>
                </a:pPr>
                <a:r>
                  <a:rPr lang="en-US" sz="2600" dirty="0" smtClean="0">
                    <a:solidFill>
                      <a:srgbClr val="002060"/>
                    </a:solidFill>
                    <a:latin typeface="+mn-lt"/>
                  </a:rPr>
                  <a:t>Start with the equivalency </a:t>
                </a:r>
                <a:r>
                  <a:rPr kumimoji="0" lang="en-US" sz="2600" b="0" i="0" u="none" strike="noStrike" kern="1200" cap="none" spc="0" normalizeH="0" noProof="0" dirty="0" smtClean="0">
                    <a:ln>
                      <a:noFill/>
                    </a:ln>
                    <a:solidFill>
                      <a:srgbClr val="002060"/>
                    </a:solidFill>
                    <a:effectLst/>
                    <a:uLnTx/>
                    <a:uFillTx/>
                    <a:latin typeface="+mn-lt"/>
                    <a:cs typeface="+mn-cs"/>
                  </a:rPr>
                  <a:t>100 cm </a:t>
                </a:r>
                <a:r>
                  <a:rPr kumimoji="0" lang="en-US" sz="2600" b="0" i="0" u="none" strike="noStrike" kern="1200" cap="none" spc="0" normalizeH="0" noProof="0" dirty="0" smtClean="0">
                    <a:ln>
                      <a:noFill/>
                    </a:ln>
                    <a:solidFill>
                      <a:srgbClr val="002060"/>
                    </a:solidFill>
                    <a:effectLst/>
                    <a:uLnTx/>
                    <a:uFillTx/>
                    <a:latin typeface="+mn-lt"/>
                    <a:cs typeface="+mn-cs"/>
                  </a:rPr>
                  <a:t>= 1 </a:t>
                </a:r>
                <a:r>
                  <a:rPr kumimoji="0" lang="en-US" sz="2600" b="0" i="0" u="none" strike="noStrike" kern="1200" cap="none" spc="0" normalizeH="0" noProof="0" dirty="0" smtClean="0">
                    <a:ln>
                      <a:noFill/>
                    </a:ln>
                    <a:solidFill>
                      <a:srgbClr val="002060"/>
                    </a:solidFill>
                    <a:effectLst/>
                    <a:uLnTx/>
                    <a:uFillTx/>
                    <a:latin typeface="+mn-lt"/>
                    <a:cs typeface="+mn-cs"/>
                  </a:rPr>
                  <a:t>m </a:t>
                </a:r>
                <a:endParaRPr lang="en-US" sz="2600" i="1" noProof="0" dirty="0">
                  <a:solidFill>
                    <a:srgbClr val="002060"/>
                  </a:solidFill>
                  <a:latin typeface="+mn-lt"/>
                  <a:cs typeface="+mn-cs"/>
                </a:endParaRPr>
              </a:p>
              <a:p>
                <a:pPr marL="1188720" lvl="2" indent="-274320" fontAlgn="auto">
                  <a:spcBef>
                    <a:spcPts val="580"/>
                  </a:spcBef>
                  <a:spcAft>
                    <a:spcPts val="0"/>
                  </a:spcAft>
                  <a:buSzPct val="85000"/>
                  <a:buFont typeface="Arial" pitchFamily="34" charset="0"/>
                  <a:buChar char="•"/>
                  <a:defRPr/>
                </a:pPr>
                <a14:m>
                  <m:oMath xmlns:m="http://schemas.openxmlformats.org/officeDocument/2006/math">
                    <m:r>
                      <m:rPr>
                        <m:nor/>
                      </m:rPr>
                      <a:rPr lang="en-US" sz="2600" dirty="0">
                        <a:latin typeface="+mn-lt"/>
                      </a:rPr>
                      <m:t>The</m:t>
                    </m:r>
                    <m:r>
                      <m:rPr>
                        <m:nor/>
                      </m:rPr>
                      <a:rPr lang="en-US" sz="2600" dirty="0">
                        <a:latin typeface="+mn-lt"/>
                      </a:rPr>
                      <m:t> </m:t>
                    </m:r>
                    <m:r>
                      <m:rPr>
                        <m:nor/>
                      </m:rPr>
                      <a:rPr lang="en-US" sz="2600" dirty="0">
                        <a:latin typeface="+mn-lt"/>
                      </a:rPr>
                      <m:t>ratio</m:t>
                    </m:r>
                    <m:r>
                      <m:rPr>
                        <m:nor/>
                      </m:rPr>
                      <a:rPr lang="en-US" sz="2600" dirty="0">
                        <a:latin typeface="+mn-lt"/>
                      </a:rPr>
                      <m:t> </m:t>
                    </m:r>
                    <m:r>
                      <m:rPr>
                        <m:nor/>
                      </m:rPr>
                      <a:rPr lang="en-US" sz="2600" dirty="0">
                        <a:latin typeface="+mn-lt"/>
                      </a:rPr>
                      <m:t>of</m:t>
                    </m:r>
                    <m:r>
                      <m:rPr>
                        <m:nor/>
                      </m:rPr>
                      <a:rPr lang="en-US" sz="2600" dirty="0">
                        <a:latin typeface="+mn-lt"/>
                      </a:rPr>
                      <m:t> </m:t>
                    </m:r>
                    <m:r>
                      <m:rPr>
                        <m:nor/>
                      </m:rPr>
                      <a:rPr lang="en-US" sz="2600" dirty="0">
                        <a:latin typeface="+mn-lt"/>
                      </a:rPr>
                      <m:t>centimeters</m:t>
                    </m:r>
                    <m:r>
                      <m:rPr>
                        <m:nor/>
                      </m:rPr>
                      <a:rPr lang="en-US" sz="2600" dirty="0">
                        <a:latin typeface="+mn-lt"/>
                      </a:rPr>
                      <m:t> </m:t>
                    </m:r>
                    <m:r>
                      <m:rPr>
                        <m:nor/>
                      </m:rPr>
                      <a:rPr lang="en-US" sz="2600" dirty="0">
                        <a:latin typeface="+mn-lt"/>
                      </a:rPr>
                      <m:t>to</m:t>
                    </m:r>
                    <m:r>
                      <m:rPr>
                        <m:nor/>
                      </m:rPr>
                      <a:rPr lang="en-US" sz="2600" dirty="0">
                        <a:latin typeface="+mn-lt"/>
                      </a:rPr>
                      <m:t> </m:t>
                    </m:r>
                    <m:r>
                      <m:rPr>
                        <m:nor/>
                      </m:rPr>
                      <a:rPr lang="en-US" sz="2600" dirty="0">
                        <a:latin typeface="+mn-lt"/>
                      </a:rPr>
                      <m:t>meters</m:t>
                    </m:r>
                    <m:r>
                      <m:rPr>
                        <m:nor/>
                      </m:rPr>
                      <a:rPr lang="en-US" sz="2600" dirty="0">
                        <a:latin typeface="+mn-lt"/>
                      </a:rPr>
                      <m:t> </m:t>
                    </m:r>
                    <m:r>
                      <m:rPr>
                        <m:nor/>
                      </m:rPr>
                      <a:rPr lang="en-US" sz="2600" dirty="0">
                        <a:latin typeface="+mn-lt"/>
                      </a:rPr>
                      <m:t>is</m:t>
                    </m:r>
                    <m:r>
                      <m:rPr>
                        <m:nor/>
                      </m:rPr>
                      <a:rPr lang="en-US" sz="2600" dirty="0">
                        <a:latin typeface="+mn-lt"/>
                      </a:rPr>
                      <m:t> 100:1</m:t>
                    </m:r>
                  </m:oMath>
                </a14:m>
                <a:endParaRPr lang="en-US" sz="2600" dirty="0"/>
              </a:p>
              <a:p>
                <a:pPr marL="1188720" lvl="2" indent="-274320" fontAlgn="auto">
                  <a:spcBef>
                    <a:spcPts val="580"/>
                  </a:spcBef>
                  <a:spcAft>
                    <a:spcPts val="0"/>
                  </a:spcAft>
                  <a:buSzPct val="85000"/>
                  <a:buFont typeface="Arial" pitchFamily="34" charset="0"/>
                  <a:buChar char="•"/>
                  <a:defRPr/>
                </a:pPr>
                <a14:m>
                  <m:oMath xmlns:m="http://schemas.openxmlformats.org/officeDocument/2006/math">
                    <m:f>
                      <m:fPr>
                        <m:ctrlPr>
                          <a:rPr lang="en-US" sz="2600" i="1" smtClean="0">
                            <a:solidFill>
                              <a:srgbClr val="0070C0"/>
                            </a:solidFill>
                            <a:latin typeface="Cambria Math"/>
                            <a:cs typeface="+mn-cs"/>
                          </a:rPr>
                        </m:ctrlPr>
                      </m:fPr>
                      <m:num>
                        <m:r>
                          <m:rPr>
                            <m:nor/>
                          </m:rPr>
                          <a:rPr lang="en-US" sz="2600" b="0" i="0" smtClean="0">
                            <a:solidFill>
                              <a:srgbClr val="0070C0"/>
                            </a:solidFill>
                            <a:latin typeface="+mn-lt"/>
                            <a:cs typeface="+mn-cs"/>
                          </a:rPr>
                          <m:t>100 </m:t>
                        </m:r>
                        <m:r>
                          <m:rPr>
                            <m:nor/>
                          </m:rPr>
                          <a:rPr lang="en-US" sz="2600" b="0" i="0" smtClean="0">
                            <a:solidFill>
                              <a:srgbClr val="0070C0"/>
                            </a:solidFill>
                            <a:latin typeface="+mn-lt"/>
                            <a:cs typeface="+mn-cs"/>
                          </a:rPr>
                          <m:t>cm</m:t>
                        </m:r>
                      </m:num>
                      <m:den>
                        <m:r>
                          <m:rPr>
                            <m:nor/>
                          </m:rPr>
                          <a:rPr lang="en-US" sz="2600" b="0" i="0" smtClean="0">
                            <a:solidFill>
                              <a:srgbClr val="0070C0"/>
                            </a:solidFill>
                            <a:latin typeface="+mn-lt"/>
                            <a:cs typeface="+mn-cs"/>
                          </a:rPr>
                          <m:t>1 </m:t>
                        </m:r>
                        <m:r>
                          <m:rPr>
                            <m:nor/>
                          </m:rPr>
                          <a:rPr lang="en-US" sz="2600" b="0" i="0" smtClean="0">
                            <a:solidFill>
                              <a:srgbClr val="0070C0"/>
                            </a:solidFill>
                            <a:latin typeface="+mn-lt"/>
                            <a:cs typeface="+mn-cs"/>
                          </a:rPr>
                          <m:t>m</m:t>
                        </m:r>
                      </m:den>
                    </m:f>
                  </m:oMath>
                </a14:m>
                <a:r>
                  <a:rPr kumimoji="0" lang="en-US" sz="2600" b="0" i="0" u="none" strike="noStrike" kern="1200" cap="none" spc="0" normalizeH="0" noProof="0" dirty="0" smtClean="0">
                    <a:ln>
                      <a:noFill/>
                    </a:ln>
                    <a:solidFill>
                      <a:schemeClr val="tx1"/>
                    </a:solidFill>
                    <a:effectLst/>
                    <a:uLnTx/>
                    <a:uFillTx/>
                    <a:latin typeface="+mn-lt"/>
                    <a:cs typeface="+mn-cs"/>
                  </a:rPr>
                  <a:t>  </a:t>
                </a:r>
                <a:r>
                  <a:rPr lang="en-US" sz="2600" dirty="0" smtClean="0">
                    <a:latin typeface="+mn-lt"/>
                  </a:rPr>
                  <a:t>is the conversion factor </a:t>
                </a:r>
                <a:endParaRPr kumimoji="0" lang="en-US" sz="2600" b="0" i="0" u="none" strike="noStrike" kern="1200" cap="none" spc="0" normalizeH="0" noProof="0" dirty="0" smtClean="0">
                  <a:ln>
                    <a:noFill/>
                  </a:ln>
                  <a:solidFill>
                    <a:schemeClr val="tx1"/>
                  </a:solidFill>
                  <a:effectLst/>
                  <a:uLnTx/>
                  <a:uFillTx/>
                  <a:latin typeface="+mn-lt"/>
                  <a:cs typeface="+mn-cs"/>
                </a:endParaRPr>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mc:Choice>
        <mc:Fallback>
          <p:sp>
            <p:nvSpPr>
              <p:cNvPr id="3" name="Content Placeholder 5"/>
              <p:cNvSpPr txBox="1">
                <a:spLocks noRot="1" noChangeAspect="1" noMove="1" noResize="1" noEditPoints="1" noAdjustHandles="1" noChangeArrowheads="1" noChangeShapeType="1" noTextEdit="1"/>
              </p:cNvSpPr>
              <p:nvPr/>
            </p:nvSpPr>
            <p:spPr>
              <a:xfrm>
                <a:off x="609600" y="1371600"/>
                <a:ext cx="8077200" cy="5334000"/>
              </a:xfrm>
              <a:prstGeom prst="rect">
                <a:avLst/>
              </a:prstGeom>
              <a:blipFill rotWithShape="1">
                <a:blip r:embed="rId2" cstate="print"/>
                <a:stretch>
                  <a:fillRect l="-981" t="-1143" r="-2340"/>
                </a:stretch>
              </a:blipFill>
            </p:spPr>
            <p:txBody>
              <a:bodyPr/>
              <a:lstStyle/>
              <a:p>
                <a:r>
                  <a:rPr lang="en-US">
                    <a:noFill/>
                  </a:rPr>
                  <a:t> </a:t>
                </a:r>
              </a:p>
            </p:txBody>
          </p:sp>
        </mc:Fallback>
      </mc:AlternateContent>
      <p:sp>
        <p:nvSpPr>
          <p:cNvPr id="5" name="Title 1"/>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t>Unit Conversion</a:t>
            </a:r>
            <a:endParaRPr lang="en-US" sz="4000" dirty="0"/>
          </a:p>
        </p:txBody>
      </p:sp>
    </p:spTree>
    <p:extLst>
      <p:ext uri="{BB962C8B-B14F-4D97-AF65-F5344CB8AC3E}">
        <p14:creationId xmlns:p14="http://schemas.microsoft.com/office/powerpoint/2010/main" xmlns="" val="1815260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4"/>
          <p:cNvSpPr>
            <a:spLocks noChangeArrowheads="1"/>
          </p:cNvSpPr>
          <p:nvPr/>
        </p:nvSpPr>
        <p:spPr bwMode="auto">
          <a:xfrm>
            <a:off x="685800" y="1433513"/>
            <a:ext cx="8458200"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914400" lvl="1" indent="-457200">
              <a:spcBef>
                <a:spcPts val="1800"/>
              </a:spcBef>
              <a:buFont typeface="Arial" charset="0"/>
              <a:buChar char="•"/>
            </a:pPr>
            <a:r>
              <a:rPr lang="en-US" sz="2800" b="0" dirty="0" smtClean="0">
                <a:solidFill>
                  <a:srgbClr val="000000"/>
                </a:solidFill>
                <a:latin typeface="Arial" charset="0"/>
              </a:rPr>
              <a:t>feet to inches:   </a:t>
            </a:r>
            <a:r>
              <a:rPr lang="en-US" sz="2800" b="0" dirty="0" smtClean="0">
                <a:solidFill>
                  <a:srgbClr val="C00000"/>
                </a:solidFill>
                <a:latin typeface="Arial" charset="0"/>
              </a:rPr>
              <a:t>1 ft = 12 in.</a:t>
            </a:r>
            <a:r>
              <a:rPr lang="en-US" sz="2800" b="0" dirty="0" smtClean="0">
                <a:solidFill>
                  <a:srgbClr val="000000"/>
                </a:solidFill>
                <a:latin typeface="Arial" charset="0"/>
              </a:rPr>
              <a:t> </a:t>
            </a:r>
            <a:endParaRPr lang="en-US" sz="2800" b="0" dirty="0" smtClean="0">
              <a:solidFill>
                <a:srgbClr val="C00000"/>
              </a:solidFill>
              <a:latin typeface="+mn-lt"/>
            </a:endParaRPr>
          </a:p>
          <a:p>
            <a:pPr marL="914400" lvl="1" indent="-457200">
              <a:spcBef>
                <a:spcPts val="1800"/>
              </a:spcBef>
              <a:buFont typeface="Arial" charset="0"/>
              <a:buChar char="•"/>
            </a:pPr>
            <a:endParaRPr lang="en-US" sz="2800" dirty="0" smtClean="0">
              <a:solidFill>
                <a:srgbClr val="C00000"/>
              </a:solidFill>
              <a:latin typeface="+mn-lt"/>
            </a:endParaRPr>
          </a:p>
          <a:p>
            <a:pPr marL="1371600" lvl="2" indent="-457200">
              <a:spcBef>
                <a:spcPts val="600"/>
              </a:spcBef>
              <a:buFont typeface="Calibri" panose="020F0502020204030204" pitchFamily="34" charset="0"/>
              <a:buChar char="◦"/>
            </a:pPr>
            <a:r>
              <a:rPr lang="en-US" sz="2800" b="0" dirty="0" smtClean="0">
                <a:latin typeface="+mn-lt"/>
              </a:rPr>
              <a:t>The ratio of inches to feet is </a:t>
            </a:r>
            <a:r>
              <a:rPr lang="en-US" sz="2800" b="0" dirty="0" smtClean="0">
                <a:solidFill>
                  <a:srgbClr val="C00000"/>
                </a:solidFill>
                <a:latin typeface="+mn-lt"/>
              </a:rPr>
              <a:t>12:1</a:t>
            </a:r>
          </a:p>
        </p:txBody>
      </p:sp>
      <p:sp>
        <p:nvSpPr>
          <p:cNvPr id="20" name="Line Callout 1 19"/>
          <p:cNvSpPr/>
          <p:nvPr/>
        </p:nvSpPr>
        <p:spPr bwMode="auto">
          <a:xfrm>
            <a:off x="4914900" y="2167587"/>
            <a:ext cx="1572159" cy="399458"/>
          </a:xfrm>
          <a:prstGeom prst="borderCallout1">
            <a:avLst>
              <a:gd name="adj1" fmla="val -37197"/>
              <a:gd name="adj2" fmla="val 150877"/>
              <a:gd name="adj3" fmla="val 53739"/>
              <a:gd name="adj4" fmla="val 99343"/>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6" name="Line Callout 1 15"/>
          <p:cNvSpPr/>
          <p:nvPr/>
        </p:nvSpPr>
        <p:spPr bwMode="auto">
          <a:xfrm>
            <a:off x="4876800" y="819440"/>
            <a:ext cx="1771072" cy="404575"/>
          </a:xfrm>
          <a:prstGeom prst="borderCallout1">
            <a:avLst>
              <a:gd name="adj1" fmla="val 132109"/>
              <a:gd name="adj2" fmla="val 138038"/>
              <a:gd name="adj3" fmla="val 44894"/>
              <a:gd name="adj4" fmla="val 99011"/>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4" name="TextBox 3"/>
          <p:cNvSpPr txBox="1"/>
          <p:nvPr/>
        </p:nvSpPr>
        <p:spPr>
          <a:xfrm>
            <a:off x="4991100" y="831466"/>
            <a:ext cx="1771072" cy="400110"/>
          </a:xfrm>
          <a:prstGeom prst="rect">
            <a:avLst/>
          </a:prstGeom>
          <a:noFill/>
          <a:ln>
            <a:noFill/>
          </a:ln>
        </p:spPr>
        <p:txBody>
          <a:bodyPr wrap="square" rtlCol="0">
            <a:spAutoFit/>
          </a:bodyPr>
          <a:lstStyle/>
          <a:p>
            <a:r>
              <a:rPr lang="en-US" sz="2000" b="0" dirty="0" smtClean="0"/>
              <a:t>Desired Unit</a:t>
            </a:r>
            <a:endParaRPr lang="en-US" sz="2000" b="0" dirty="0"/>
          </a:p>
        </p:txBody>
      </p:sp>
      <p:sp>
        <p:nvSpPr>
          <p:cNvPr id="17" name="Rectangle 16"/>
          <p:cNvSpPr/>
          <p:nvPr/>
        </p:nvSpPr>
        <p:spPr>
          <a:xfrm>
            <a:off x="5063014" y="2167587"/>
            <a:ext cx="1572158" cy="400110"/>
          </a:xfrm>
          <a:prstGeom prst="rect">
            <a:avLst/>
          </a:prstGeom>
        </p:spPr>
        <p:txBody>
          <a:bodyPr wrap="square">
            <a:spAutoFit/>
          </a:bodyPr>
          <a:lstStyle/>
          <a:p>
            <a:r>
              <a:rPr lang="en-US" sz="2000" b="0" dirty="0" smtClean="0"/>
              <a:t>Given Unit</a:t>
            </a:r>
            <a:endParaRPr lang="en-US" sz="2000" b="0" dirty="0"/>
          </a:p>
        </p:txBody>
      </p:sp>
      <p:sp>
        <p:nvSpPr>
          <p:cNvPr id="3" name="Rectangle 2"/>
          <p:cNvSpPr/>
          <p:nvPr/>
        </p:nvSpPr>
        <p:spPr>
          <a:xfrm>
            <a:off x="685800" y="3513843"/>
            <a:ext cx="7924800" cy="2123658"/>
          </a:xfrm>
          <a:prstGeom prst="rect">
            <a:avLst/>
          </a:prstGeom>
        </p:spPr>
        <p:txBody>
          <a:bodyPr wrap="square">
            <a:spAutoFit/>
          </a:bodyPr>
          <a:lstStyle/>
          <a:p>
            <a:pPr marL="914400" lvl="1" indent="-457200">
              <a:spcBef>
                <a:spcPct val="50000"/>
              </a:spcBef>
              <a:buFont typeface="Arial" charset="0"/>
              <a:buChar char="•"/>
            </a:pPr>
            <a:endParaRPr lang="en-US" sz="2400" b="0" dirty="0" smtClean="0">
              <a:solidFill>
                <a:srgbClr val="000000"/>
              </a:solidFill>
              <a:latin typeface="Arial" charset="0"/>
            </a:endParaRPr>
          </a:p>
          <a:p>
            <a:pPr marL="914400" lvl="1" indent="-457200">
              <a:spcBef>
                <a:spcPct val="50000"/>
              </a:spcBef>
              <a:buFont typeface="Arial" charset="0"/>
              <a:buChar char="•"/>
            </a:pPr>
            <a:r>
              <a:rPr lang="en-US" sz="2800" b="0" dirty="0" smtClean="0">
                <a:solidFill>
                  <a:srgbClr val="000000"/>
                </a:solidFill>
                <a:latin typeface="Arial" charset="0"/>
              </a:rPr>
              <a:t>miles to feet:  </a:t>
            </a:r>
            <a:r>
              <a:rPr lang="en-US" sz="2800" b="0" dirty="0" smtClean="0">
                <a:solidFill>
                  <a:srgbClr val="C00000"/>
                </a:solidFill>
                <a:latin typeface="Arial" charset="0"/>
              </a:rPr>
              <a:t>1 mi = 5280 ft</a:t>
            </a:r>
            <a:r>
              <a:rPr lang="en-US" sz="2800" b="0" dirty="0" smtClean="0">
                <a:solidFill>
                  <a:srgbClr val="000000"/>
                </a:solidFill>
                <a:latin typeface="Arial" charset="0"/>
              </a:rPr>
              <a:t>  or</a:t>
            </a:r>
          </a:p>
          <a:p>
            <a:pPr marL="1371600" lvl="2" indent="-457200">
              <a:spcBef>
                <a:spcPts val="600"/>
              </a:spcBef>
              <a:buFont typeface="Cambria Math" panose="02040503050406030204" pitchFamily="18" charset="0"/>
              <a:buChar char="∘"/>
            </a:pPr>
            <a:endParaRPr lang="en-US" sz="2800" dirty="0" smtClean="0">
              <a:solidFill>
                <a:srgbClr val="000000"/>
              </a:solidFill>
            </a:endParaRPr>
          </a:p>
          <a:p>
            <a:pPr marL="1371600" lvl="2" indent="-457200">
              <a:spcBef>
                <a:spcPts val="600"/>
              </a:spcBef>
              <a:buFont typeface="Cambria Math" panose="02040503050406030204" pitchFamily="18" charset="0"/>
              <a:buChar char="∘"/>
            </a:pPr>
            <a:r>
              <a:rPr lang="en-US" sz="2800" dirty="0" smtClean="0">
                <a:solidFill>
                  <a:srgbClr val="000000"/>
                </a:solidFill>
              </a:rPr>
              <a:t>The ratio of feet to miles is </a:t>
            </a:r>
            <a:r>
              <a:rPr lang="en-US" sz="2800" dirty="0" smtClean="0">
                <a:solidFill>
                  <a:srgbClr val="C00000"/>
                </a:solidFill>
              </a:rPr>
              <a:t>5280:1</a:t>
            </a:r>
            <a:endParaRPr lang="en-US" sz="2800" b="0" dirty="0" smtClean="0">
              <a:solidFill>
                <a:srgbClr val="C00000"/>
              </a:solidFill>
              <a:latin typeface="+mn-lt"/>
            </a:endParaRPr>
          </a:p>
        </p:txBody>
      </p:sp>
      <mc:AlternateContent xmlns:mc="http://schemas.openxmlformats.org/markup-compatibility/2006">
        <mc:Choice xmlns:a14="http://schemas.microsoft.com/office/drawing/2010/main" xmlns="" Requires="a14">
          <p:sp>
            <p:nvSpPr>
              <p:cNvPr id="2" name="Rectangle 1"/>
              <p:cNvSpPr/>
              <p:nvPr/>
            </p:nvSpPr>
            <p:spPr>
              <a:xfrm>
                <a:off x="6172200" y="1250156"/>
                <a:ext cx="1866101" cy="809709"/>
              </a:xfrm>
              <a:prstGeom prst="rect">
                <a:avLst/>
              </a:prstGeom>
            </p:spPr>
            <p:txBody>
              <a:bodyPr wrap="square">
                <a:spAutoFit/>
              </a:bodyPr>
              <a:lstStyle/>
              <a:p>
                <a:r>
                  <a:rPr lang="en-US" sz="2800" dirty="0" smtClean="0"/>
                  <a:t>or</a:t>
                </a:r>
                <a:r>
                  <a:rPr lang="en-US" sz="2800" dirty="0" smtClean="0">
                    <a:solidFill>
                      <a:srgbClr val="C00000"/>
                    </a:solidFill>
                  </a:rPr>
                  <a:t>  </a:t>
                </a:r>
                <a14:m>
                  <m:oMath xmlns:m="http://schemas.openxmlformats.org/officeDocument/2006/math">
                    <m:f>
                      <m:fPr>
                        <m:ctrlPr>
                          <a:rPr lang="en-US" sz="2800" i="1">
                            <a:solidFill>
                              <a:srgbClr val="C00000"/>
                            </a:solidFill>
                            <a:latin typeface="Cambria Math"/>
                          </a:rPr>
                        </m:ctrlPr>
                      </m:fPr>
                      <m:num>
                        <m:r>
                          <m:rPr>
                            <m:nor/>
                          </m:rPr>
                          <a:rPr lang="en-US" sz="2800">
                            <a:solidFill>
                              <a:srgbClr val="C00000"/>
                            </a:solidFill>
                          </a:rPr>
                          <m:t>12 </m:t>
                        </m:r>
                        <m:r>
                          <m:rPr>
                            <m:nor/>
                          </m:rPr>
                          <a:rPr lang="en-US" sz="2800">
                            <a:solidFill>
                              <a:srgbClr val="C00000"/>
                            </a:solidFill>
                            <a:ea typeface="Cambria Math"/>
                          </a:rPr>
                          <m:t>in</m:t>
                        </m:r>
                        <m:r>
                          <m:rPr>
                            <m:nor/>
                          </m:rPr>
                          <a:rPr lang="en-US" sz="2800">
                            <a:solidFill>
                              <a:srgbClr val="C00000"/>
                            </a:solidFill>
                            <a:ea typeface="Cambria Math"/>
                          </a:rPr>
                          <m:t>.</m:t>
                        </m:r>
                      </m:num>
                      <m:den>
                        <m:r>
                          <m:rPr>
                            <m:nor/>
                          </m:rPr>
                          <a:rPr lang="en-US" sz="2800">
                            <a:solidFill>
                              <a:srgbClr val="C00000"/>
                            </a:solidFill>
                          </a:rPr>
                          <m:t>1 </m:t>
                        </m:r>
                        <m:r>
                          <m:rPr>
                            <m:nor/>
                          </m:rPr>
                          <a:rPr lang="en-US" sz="2800">
                            <a:solidFill>
                              <a:srgbClr val="C00000"/>
                            </a:solidFill>
                          </a:rPr>
                          <m:t>ft</m:t>
                        </m:r>
                      </m:den>
                    </m:f>
                  </m:oMath>
                </a14:m>
                <a:endParaRPr lang="en-US" sz="2800" dirty="0">
                  <a:latin typeface="+mn-lt"/>
                </a:endParaRPr>
              </a:p>
            </p:txBody>
          </p:sp>
        </mc:Choice>
        <mc:Fallback>
          <p:sp>
            <p:nvSpPr>
              <p:cNvPr id="2" name="Rectangle 1"/>
              <p:cNvSpPr>
                <a:spLocks noRot="1" noChangeAspect="1" noMove="1" noResize="1" noEditPoints="1" noAdjustHandles="1" noChangeArrowheads="1" noChangeShapeType="1" noTextEdit="1"/>
              </p:cNvSpPr>
              <p:nvPr/>
            </p:nvSpPr>
            <p:spPr>
              <a:xfrm>
                <a:off x="6172200" y="1250156"/>
                <a:ext cx="1866101" cy="809709"/>
              </a:xfrm>
              <a:prstGeom prst="rect">
                <a:avLst/>
              </a:prstGeom>
              <a:blipFill rotWithShape="1">
                <a:blip r:embed="rId3" cstate="print"/>
                <a:stretch>
                  <a:fillRect l="-6863" b="-60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8" name="Rectangle 17"/>
              <p:cNvSpPr/>
              <p:nvPr/>
            </p:nvSpPr>
            <p:spPr>
              <a:xfrm>
                <a:off x="6914572" y="4002231"/>
                <a:ext cx="1383712" cy="9184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i="1">
                              <a:solidFill>
                                <a:srgbClr val="C00000"/>
                              </a:solidFill>
                              <a:latin typeface="Cambria Math"/>
                            </a:rPr>
                          </m:ctrlPr>
                        </m:fPr>
                        <m:num>
                          <m:r>
                            <m:rPr>
                              <m:nor/>
                            </m:rPr>
                            <a:rPr lang="en-US" sz="2800">
                              <a:solidFill>
                                <a:srgbClr val="C00000"/>
                              </a:solidFill>
                              <a:latin typeface="+mn-lt"/>
                            </a:rPr>
                            <m:t>5280 </m:t>
                          </m:r>
                          <m:r>
                            <m:rPr>
                              <m:nor/>
                            </m:rPr>
                            <a:rPr lang="en-US" sz="2800">
                              <a:solidFill>
                                <a:srgbClr val="C00000"/>
                              </a:solidFill>
                              <a:latin typeface="+mn-lt"/>
                              <a:ea typeface="Cambria Math"/>
                            </a:rPr>
                            <m:t>ft</m:t>
                          </m:r>
                        </m:num>
                        <m:den>
                          <m:r>
                            <m:rPr>
                              <m:nor/>
                            </m:rPr>
                            <a:rPr lang="en-US" sz="2800">
                              <a:solidFill>
                                <a:srgbClr val="C00000"/>
                              </a:solidFill>
                              <a:latin typeface="+mn-lt"/>
                            </a:rPr>
                            <m:t>1 </m:t>
                          </m:r>
                          <m:r>
                            <m:rPr>
                              <m:nor/>
                            </m:rPr>
                            <a:rPr lang="en-US" sz="2800">
                              <a:solidFill>
                                <a:srgbClr val="C00000"/>
                              </a:solidFill>
                              <a:latin typeface="+mn-lt"/>
                            </a:rPr>
                            <m:t>mi</m:t>
                          </m:r>
                          <m:r>
                            <m:rPr>
                              <m:nor/>
                            </m:rPr>
                            <a:rPr lang="en-US" sz="2800">
                              <a:solidFill>
                                <a:srgbClr val="C00000"/>
                              </a:solidFill>
                              <a:latin typeface="+mn-lt"/>
                            </a:rPr>
                            <m:t> </m:t>
                          </m:r>
                        </m:den>
                      </m:f>
                    </m:oMath>
                  </m:oMathPara>
                </a14:m>
                <a:endParaRPr lang="en-US" sz="2800" dirty="0">
                  <a:latin typeface="+mn-lt"/>
                </a:endParaRPr>
              </a:p>
            </p:txBody>
          </p:sp>
        </mc:Choice>
        <mc:Fallback>
          <p:sp>
            <p:nvSpPr>
              <p:cNvPr id="18" name="Rectangle 17"/>
              <p:cNvSpPr>
                <a:spLocks noRot="1" noChangeAspect="1" noMove="1" noResize="1" noEditPoints="1" noAdjustHandles="1" noChangeArrowheads="1" noChangeShapeType="1" noTextEdit="1"/>
              </p:cNvSpPr>
              <p:nvPr/>
            </p:nvSpPr>
            <p:spPr>
              <a:xfrm>
                <a:off x="6914572" y="4002231"/>
                <a:ext cx="1383712" cy="918457"/>
              </a:xfrm>
              <a:prstGeom prst="rect">
                <a:avLst/>
              </a:prstGeom>
              <a:blipFill rotWithShape="1">
                <a:blip r:embed="rId4" cstate="print"/>
                <a:stretch>
                  <a:fillRect/>
                </a:stretch>
              </a:blipFill>
            </p:spPr>
            <p:txBody>
              <a:bodyPr/>
              <a:lstStyle/>
              <a:p>
                <a:r>
                  <a:rPr lang="en-US">
                    <a:noFill/>
                  </a:rPr>
                  <a:t> </a:t>
                </a:r>
              </a:p>
            </p:txBody>
          </p:sp>
        </mc:Fallback>
      </mc:AlternateContent>
      <p:sp>
        <p:nvSpPr>
          <p:cNvPr id="11" name="Title 1"/>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t>Unit Conversion</a:t>
            </a:r>
            <a:endParaRPr lang="en-US" sz="4000" dirty="0"/>
          </a:p>
        </p:txBody>
      </p:sp>
    </p:spTree>
    <p:extLst>
      <p:ext uri="{BB962C8B-B14F-4D97-AF65-F5344CB8AC3E}">
        <p14:creationId xmlns:p14="http://schemas.microsoft.com/office/powerpoint/2010/main" xmlns="" val="181994664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fade">
                                      <p:cBhvr>
                                        <p:cTn id="7" dur="500"/>
                                        <p:tgtEl>
                                          <p:spTgt spid="37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2" end="2"/>
                                            </p:txEl>
                                          </p:spTgt>
                                        </p:tgtEl>
                                        <p:attrNameLst>
                                          <p:attrName>style.visibility</p:attrName>
                                        </p:attrNameLst>
                                      </p:cBhvr>
                                      <p:to>
                                        <p:strVal val="visible"/>
                                      </p:to>
                                    </p:set>
                                    <p:animEffect transition="in" filter="fade">
                                      <p:cBhvr>
                                        <p:cTn id="12" dur="500"/>
                                        <p:tgtEl>
                                          <p:spTgt spid="37893">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500"/>
                                        <p:tgtEl>
                                          <p:spTgt spid="3">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P spid="4" grpId="0"/>
      <p:bldP spid="17" grpId="0"/>
      <p:bldP spid="2"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457200" y="990601"/>
            <a:ext cx="8229600" cy="1752600"/>
          </a:xfrm>
        </p:spPr>
        <p:txBody>
          <a:bodyPr/>
          <a:lstStyle/>
          <a:p>
            <a:r>
              <a:rPr lang="en-US" dirty="0" smtClean="0"/>
              <a:t>Conversion factor </a:t>
            </a:r>
          </a:p>
          <a:p>
            <a:pPr lvl="1"/>
            <a:r>
              <a:rPr lang="en-US" sz="2400" dirty="0" smtClean="0"/>
              <a:t>Using a conversion factor to cancel unwanted units is similar to canceling common factors when multiplying fractions</a:t>
            </a:r>
          </a:p>
        </p:txBody>
      </p:sp>
      <mc:AlternateContent xmlns:mc="http://schemas.openxmlformats.org/markup-compatibility/2006">
        <mc:Choice xmlns:a14="http://schemas.microsoft.com/office/drawing/2010/main" xmlns="" Requires="a14">
          <p:sp>
            <p:nvSpPr>
              <p:cNvPr id="2" name="Rectangle 1"/>
              <p:cNvSpPr/>
              <p:nvPr/>
            </p:nvSpPr>
            <p:spPr>
              <a:xfrm>
                <a:off x="2819400" y="3276600"/>
                <a:ext cx="2743200" cy="1267335"/>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f>
                        <m:fPr>
                          <m:ctrlPr>
                            <a:rPr lang="en-US" sz="4000" b="1" i="1" smtClean="0">
                              <a:solidFill>
                                <a:srgbClr val="C00000"/>
                              </a:solidFill>
                              <a:latin typeface="Cambria Math"/>
                            </a:rPr>
                          </m:ctrlPr>
                        </m:fPr>
                        <m:num>
                          <m:r>
                            <m:rPr>
                              <m:nor/>
                            </m:rPr>
                            <a:rPr lang="en-US" sz="4000" b="1" i="0" smtClean="0">
                              <a:solidFill>
                                <a:srgbClr val="C00000"/>
                              </a:solidFill>
                              <a:latin typeface="+mn-lt"/>
                            </a:rPr>
                            <m:t>5</m:t>
                          </m:r>
                        </m:num>
                        <m:den>
                          <m:r>
                            <m:rPr>
                              <m:nor/>
                            </m:rPr>
                            <a:rPr lang="en-US" sz="4000" b="1" i="0" smtClean="0">
                              <a:solidFill>
                                <a:srgbClr val="C00000"/>
                              </a:solidFill>
                              <a:latin typeface="+mn-lt"/>
                            </a:rPr>
                            <m:t>7</m:t>
                          </m:r>
                        </m:den>
                      </m:f>
                      <m:r>
                        <m:rPr>
                          <m:nor/>
                        </m:rPr>
                        <a:rPr lang="en-US" sz="4000" b="1" i="0" smtClean="0">
                          <a:solidFill>
                            <a:srgbClr val="C00000"/>
                          </a:solidFill>
                          <a:latin typeface="+mn-lt"/>
                        </a:rPr>
                        <m:t> </m:t>
                      </m:r>
                      <m:r>
                        <a:rPr lang="en-US" sz="4000" b="1" i="1" smtClean="0">
                          <a:solidFill>
                            <a:srgbClr val="C00000"/>
                          </a:solidFill>
                          <a:latin typeface="Cambria Math"/>
                        </a:rPr>
                        <m:t>·</m:t>
                      </m:r>
                      <m:r>
                        <m:rPr>
                          <m:nor/>
                        </m:rPr>
                        <a:rPr lang="en-US" sz="4000" b="1" i="0" smtClean="0">
                          <a:solidFill>
                            <a:srgbClr val="C00000"/>
                          </a:solidFill>
                          <a:latin typeface="+mn-lt"/>
                        </a:rPr>
                        <m:t> </m:t>
                      </m:r>
                      <m:f>
                        <m:fPr>
                          <m:ctrlPr>
                            <a:rPr lang="en-US" sz="4000" b="1" i="1">
                              <a:solidFill>
                                <a:srgbClr val="C00000"/>
                              </a:solidFill>
                              <a:latin typeface="Cambria Math"/>
                              <a:ea typeface="Cambria Math"/>
                            </a:rPr>
                          </m:ctrlPr>
                        </m:fPr>
                        <m:num>
                          <m:r>
                            <m:rPr>
                              <m:nor/>
                            </m:rPr>
                            <a:rPr lang="en-US" sz="4000" b="1" i="0" smtClean="0">
                              <a:solidFill>
                                <a:srgbClr val="C00000"/>
                              </a:solidFill>
                              <a:latin typeface="+mn-lt"/>
                              <a:ea typeface="Cambria Math"/>
                            </a:rPr>
                            <m:t>7</m:t>
                          </m:r>
                        </m:num>
                        <m:den>
                          <m:r>
                            <m:rPr>
                              <m:nor/>
                            </m:rPr>
                            <a:rPr lang="en-US" sz="4000" b="1" i="0" smtClean="0">
                              <a:solidFill>
                                <a:srgbClr val="C00000"/>
                              </a:solidFill>
                              <a:latin typeface="+mn-lt"/>
                              <a:ea typeface="Cambria Math"/>
                            </a:rPr>
                            <m:t>3</m:t>
                          </m:r>
                        </m:den>
                      </m:f>
                      <m:r>
                        <m:rPr>
                          <m:nor/>
                        </m:rPr>
                        <a:rPr lang="en-US" sz="4000" b="1" i="0" smtClean="0">
                          <a:solidFill>
                            <a:srgbClr val="C00000"/>
                          </a:solidFill>
                          <a:latin typeface="+mn-lt"/>
                          <a:ea typeface="Cambria Math"/>
                        </a:rPr>
                        <m:t> </m:t>
                      </m:r>
                      <m:r>
                        <m:rPr>
                          <m:nor/>
                        </m:rPr>
                        <a:rPr lang="en-US" sz="4000">
                          <a:solidFill>
                            <a:srgbClr val="C00000"/>
                          </a:solidFill>
                          <a:ea typeface="Cambria Math"/>
                        </a:rPr>
                        <m:t>=</m:t>
                      </m:r>
                    </m:oMath>
                  </m:oMathPara>
                </a14:m>
                <a:endParaRPr lang="en-US" sz="4000" dirty="0">
                  <a:solidFill>
                    <a:srgbClr val="C0000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2819400" y="3276600"/>
                <a:ext cx="2743200" cy="1267335"/>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4" name="Rectangle 13"/>
              <p:cNvSpPr/>
              <p:nvPr/>
            </p:nvSpPr>
            <p:spPr>
              <a:xfrm>
                <a:off x="5334000" y="3276600"/>
                <a:ext cx="1219200" cy="1267335"/>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f>
                        <m:fPr>
                          <m:ctrlPr>
                            <a:rPr lang="en-US" sz="4000" b="1" i="1" smtClean="0">
                              <a:solidFill>
                                <a:srgbClr val="C00000"/>
                              </a:solidFill>
                              <a:latin typeface="Cambria Math"/>
                            </a:rPr>
                          </m:ctrlPr>
                        </m:fPr>
                        <m:num>
                          <m:r>
                            <m:rPr>
                              <m:nor/>
                            </m:rPr>
                            <a:rPr lang="en-US" sz="4000" b="1" i="0" smtClean="0">
                              <a:solidFill>
                                <a:srgbClr val="C00000"/>
                              </a:solidFill>
                              <a:latin typeface="+mn-lt"/>
                            </a:rPr>
                            <m:t>5</m:t>
                          </m:r>
                        </m:num>
                        <m:den>
                          <m:r>
                            <m:rPr>
                              <m:nor/>
                            </m:rPr>
                            <a:rPr lang="en-US" sz="4000" b="1" i="0" smtClean="0">
                              <a:solidFill>
                                <a:srgbClr val="C00000"/>
                              </a:solidFill>
                              <a:latin typeface="+mn-lt"/>
                            </a:rPr>
                            <m:t>3</m:t>
                          </m:r>
                        </m:den>
                      </m:f>
                    </m:oMath>
                  </m:oMathPara>
                </a14:m>
                <a:endParaRPr lang="en-US" sz="4000" dirty="0">
                  <a:solidFill>
                    <a:srgbClr val="C00000"/>
                  </a:solidFill>
                </a:endParaRPr>
              </a:p>
            </p:txBody>
          </p:sp>
        </mc:Choice>
        <mc:Fallback>
          <p:sp>
            <p:nvSpPr>
              <p:cNvPr id="14" name="Rectangle 13"/>
              <p:cNvSpPr>
                <a:spLocks noRot="1" noChangeAspect="1" noMove="1" noResize="1" noEditPoints="1" noAdjustHandles="1" noChangeArrowheads="1" noChangeShapeType="1" noTextEdit="1"/>
              </p:cNvSpPr>
              <p:nvPr/>
            </p:nvSpPr>
            <p:spPr>
              <a:xfrm>
                <a:off x="5334000" y="3276600"/>
                <a:ext cx="1219200" cy="1267335"/>
              </a:xfrm>
              <a:prstGeom prst="rect">
                <a:avLst/>
              </a:prstGeom>
              <a:blipFill rotWithShape="1">
                <a:blip r:embed="rId4" cstate="print"/>
                <a:stretch>
                  <a:fillRect/>
                </a:stretch>
              </a:blipFill>
            </p:spPr>
            <p:txBody>
              <a:bodyPr/>
              <a:lstStyle/>
              <a:p>
                <a:r>
                  <a:rPr lang="en-US">
                    <a:noFill/>
                  </a:rPr>
                  <a:t> </a:t>
                </a:r>
              </a:p>
            </p:txBody>
          </p:sp>
        </mc:Fallback>
      </mc:AlternateContent>
      <p:cxnSp>
        <p:nvCxnSpPr>
          <p:cNvPr id="16" name="Straight Connector 15"/>
          <p:cNvCxnSpPr/>
          <p:nvPr/>
        </p:nvCxnSpPr>
        <p:spPr>
          <a:xfrm flipV="1">
            <a:off x="3200400" y="4114078"/>
            <a:ext cx="533400" cy="305522"/>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419600" y="3352800"/>
            <a:ext cx="533400" cy="305522"/>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t>Unit Conversion</a:t>
            </a:r>
            <a:endParaRPr lang="en-US" sz="4000" dirty="0"/>
          </a:p>
        </p:txBody>
      </p:sp>
    </p:spTree>
    <p:extLst>
      <p:ext uri="{BB962C8B-B14F-4D97-AF65-F5344CB8AC3E}">
        <p14:creationId xmlns:p14="http://schemas.microsoft.com/office/powerpoint/2010/main" xmlns="" val="222167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4"/>
          <p:cNvSpPr>
            <a:spLocks noChangeArrowheads="1"/>
          </p:cNvSpPr>
          <p:nvPr/>
        </p:nvSpPr>
        <p:spPr bwMode="auto">
          <a:xfrm>
            <a:off x="1143000" y="1463248"/>
            <a:ext cx="7239000" cy="2523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1200"/>
              </a:spcBef>
            </a:pPr>
            <a:r>
              <a:rPr lang="en-US" sz="3200" b="0" dirty="0" smtClean="0">
                <a:solidFill>
                  <a:schemeClr val="tx1"/>
                </a:solidFill>
                <a:latin typeface="Arial" charset="0"/>
              </a:rPr>
              <a:t>Example: Convert 17.2 yards to feet</a:t>
            </a:r>
          </a:p>
          <a:p>
            <a:pPr>
              <a:spcBef>
                <a:spcPts val="1200"/>
              </a:spcBef>
            </a:pPr>
            <a:endParaRPr lang="en-US" sz="3200" b="0" dirty="0" smtClean="0">
              <a:solidFill>
                <a:schemeClr val="tx1"/>
              </a:solidFill>
              <a:latin typeface="Arial" charset="0"/>
            </a:endParaRPr>
          </a:p>
          <a:p>
            <a:pPr>
              <a:spcBef>
                <a:spcPts val="1200"/>
              </a:spcBef>
            </a:pPr>
            <a:endParaRPr lang="en-US" sz="3200" dirty="0"/>
          </a:p>
          <a:p>
            <a:pPr>
              <a:spcBef>
                <a:spcPts val="1200"/>
              </a:spcBef>
            </a:pPr>
            <a:endParaRPr lang="en-US" sz="3200" b="0" dirty="0">
              <a:solidFill>
                <a:srgbClr val="C00000"/>
              </a:solidFill>
              <a:latin typeface="Arial" charset="0"/>
            </a:endParaRPr>
          </a:p>
        </p:txBody>
      </p:sp>
      <mc:AlternateContent xmlns:mc="http://schemas.openxmlformats.org/markup-compatibility/2006">
        <mc:Choice xmlns:a14="http://schemas.microsoft.com/office/drawing/2010/main" xmlns="" Requires="a14">
          <p:sp>
            <p:nvSpPr>
              <p:cNvPr id="10" name="TextBox 9"/>
              <p:cNvSpPr txBox="1"/>
              <p:nvPr/>
            </p:nvSpPr>
            <p:spPr>
              <a:xfrm>
                <a:off x="914400" y="2438400"/>
                <a:ext cx="1954381" cy="11499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600" i="1" smtClean="0">
                              <a:solidFill>
                                <a:srgbClr val="C00000"/>
                              </a:solidFill>
                              <a:latin typeface="Cambria Math"/>
                            </a:rPr>
                          </m:ctrlPr>
                        </m:fPr>
                        <m:num>
                          <m:r>
                            <m:rPr>
                              <m:nor/>
                            </m:rPr>
                            <a:rPr lang="en-US" sz="3600">
                              <a:solidFill>
                                <a:srgbClr val="C00000"/>
                              </a:solidFill>
                              <a:latin typeface="+mj-lt"/>
                            </a:rPr>
                            <m:t>17.2 </m:t>
                          </m:r>
                          <m:r>
                            <m:rPr>
                              <m:nor/>
                            </m:rPr>
                            <a:rPr lang="en-US" sz="3600">
                              <a:solidFill>
                                <a:srgbClr val="C00000"/>
                              </a:solidFill>
                              <a:latin typeface="+mj-lt"/>
                            </a:rPr>
                            <m:t>yd</m:t>
                          </m:r>
                          <m:r>
                            <m:rPr>
                              <m:nor/>
                            </m:rPr>
                            <a:rPr lang="en-US" sz="3600" dirty="0">
                              <a:latin typeface="+mj-lt"/>
                            </a:rPr>
                            <m:t> </m:t>
                          </m:r>
                        </m:num>
                        <m:den>
                          <m:r>
                            <m:rPr>
                              <m:nor/>
                            </m:rPr>
                            <a:rPr lang="en-US" sz="3600" b="0" i="0" smtClean="0">
                              <a:solidFill>
                                <a:srgbClr val="C00000"/>
                              </a:solidFill>
                              <a:latin typeface="+mj-lt"/>
                            </a:rPr>
                            <m:t>1</m:t>
                          </m:r>
                        </m:den>
                      </m:f>
                    </m:oMath>
                  </m:oMathPara>
                </a14:m>
                <a:endParaRPr lang="en-US" sz="3600" dirty="0">
                  <a:latin typeface="+mj-lt"/>
                </a:endParaRPr>
              </a:p>
            </p:txBody>
          </p:sp>
        </mc:Choice>
        <mc:Fallback>
          <p:sp>
            <p:nvSpPr>
              <p:cNvPr id="10" name="TextBox 9"/>
              <p:cNvSpPr txBox="1">
                <a:spLocks noRot="1" noChangeAspect="1" noMove="1" noResize="1" noEditPoints="1" noAdjustHandles="1" noChangeArrowheads="1" noChangeShapeType="1" noTextEdit="1"/>
              </p:cNvSpPr>
              <p:nvPr/>
            </p:nvSpPr>
            <p:spPr>
              <a:xfrm>
                <a:off x="914400" y="2438400"/>
                <a:ext cx="1954381" cy="1149995"/>
              </a:xfrm>
              <a:prstGeom prst="rect">
                <a:avLst/>
              </a:prstGeom>
              <a:blipFill rotWithShape="1">
                <a:blip r:embed="rId3" cstate="print"/>
                <a:stretch>
                  <a:fillRect/>
                </a:stretch>
              </a:blipFill>
            </p:spPr>
            <p:txBody>
              <a:bodyPr/>
              <a:lstStyle/>
              <a:p>
                <a:r>
                  <a:rPr lang="en-US">
                    <a:noFill/>
                  </a:rPr>
                  <a:t> </a:t>
                </a:r>
              </a:p>
            </p:txBody>
          </p:sp>
        </mc:Fallback>
      </mc:AlternateContent>
      <p:cxnSp>
        <p:nvCxnSpPr>
          <p:cNvPr id="8" name="Straight Connector 7"/>
          <p:cNvCxnSpPr/>
          <p:nvPr/>
        </p:nvCxnSpPr>
        <p:spPr>
          <a:xfrm flipV="1">
            <a:off x="2173018" y="2590800"/>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3" name="Rectangle 2"/>
              <p:cNvSpPr/>
              <p:nvPr/>
            </p:nvSpPr>
            <p:spPr>
              <a:xfrm>
                <a:off x="2744763" y="2481716"/>
                <a:ext cx="1851212" cy="1108701"/>
              </a:xfrm>
              <a:prstGeom prst="rect">
                <a:avLst/>
              </a:prstGeom>
            </p:spPr>
            <p:txBody>
              <a:bodyPr wrap="none">
                <a:spAutoFit/>
              </a:bodyPr>
              <a:lstStyle/>
              <a:p>
                <a:r>
                  <a:rPr lang="en-US" sz="2800" dirty="0" smtClean="0">
                    <a:solidFill>
                      <a:srgbClr val="C00000"/>
                    </a:solidFill>
                    <a:latin typeface="+mn-lt"/>
                    <a:ea typeface="Cambria Math"/>
                  </a:rPr>
                  <a:t>X </a:t>
                </a:r>
                <a14:m>
                  <m:oMath xmlns:m="http://schemas.openxmlformats.org/officeDocument/2006/math">
                    <m:d>
                      <m:dPr>
                        <m:ctrlPr>
                          <a:rPr lang="en-US" sz="3600" i="1">
                            <a:solidFill>
                              <a:srgbClr val="C00000"/>
                            </a:solidFill>
                            <a:latin typeface="Cambria Math"/>
                          </a:rPr>
                        </m:ctrlPr>
                      </m:dPr>
                      <m:e>
                        <m:f>
                          <m:fPr>
                            <m:ctrlPr>
                              <a:rPr lang="en-US" sz="3600" i="1">
                                <a:solidFill>
                                  <a:srgbClr val="C00000"/>
                                </a:solidFill>
                                <a:latin typeface="Cambria Math"/>
                              </a:rPr>
                            </m:ctrlPr>
                          </m:fPr>
                          <m:num>
                            <m:r>
                              <m:rPr>
                                <m:nor/>
                              </m:rPr>
                              <a:rPr lang="en-US" sz="3600">
                                <a:solidFill>
                                  <a:srgbClr val="C00000"/>
                                </a:solidFill>
                                <a:latin typeface="+mn-lt"/>
                              </a:rPr>
                              <m:t>3 </m:t>
                            </m:r>
                            <m:r>
                              <m:rPr>
                                <m:nor/>
                              </m:rPr>
                              <a:rPr lang="en-US" sz="3600">
                                <a:solidFill>
                                  <a:srgbClr val="C00000"/>
                                </a:solidFill>
                                <a:latin typeface="+mn-lt"/>
                              </a:rPr>
                              <m:t>ft</m:t>
                            </m:r>
                          </m:num>
                          <m:den>
                            <m:r>
                              <m:rPr>
                                <m:nor/>
                              </m:rPr>
                              <a:rPr lang="en-US" sz="3600">
                                <a:solidFill>
                                  <a:srgbClr val="C00000"/>
                                </a:solidFill>
                                <a:latin typeface="+mn-lt"/>
                              </a:rPr>
                              <m:t>1 </m:t>
                            </m:r>
                            <m:r>
                              <m:rPr>
                                <m:nor/>
                              </m:rPr>
                              <a:rPr lang="en-US" sz="3600">
                                <a:solidFill>
                                  <a:srgbClr val="C00000"/>
                                </a:solidFill>
                                <a:latin typeface="+mn-lt"/>
                              </a:rPr>
                              <m:t>yd</m:t>
                            </m:r>
                          </m:den>
                        </m:f>
                      </m:e>
                    </m:d>
                  </m:oMath>
                </a14:m>
                <a:endParaRPr lang="en-US" sz="3600" dirty="0">
                  <a:latin typeface="+mn-lt"/>
                </a:endParaRPr>
              </a:p>
            </p:txBody>
          </p:sp>
        </mc:Choice>
        <mc:Fallback>
          <p:sp>
            <p:nvSpPr>
              <p:cNvPr id="3" name="Rectangle 2"/>
              <p:cNvSpPr>
                <a:spLocks noRot="1" noChangeAspect="1" noMove="1" noResize="1" noEditPoints="1" noAdjustHandles="1" noChangeArrowheads="1" noChangeShapeType="1" noTextEdit="1"/>
              </p:cNvSpPr>
              <p:nvPr/>
            </p:nvSpPr>
            <p:spPr>
              <a:xfrm>
                <a:off x="2744763" y="2481716"/>
                <a:ext cx="1851212" cy="1108701"/>
              </a:xfrm>
              <a:prstGeom prst="rect">
                <a:avLst/>
              </a:prstGeom>
              <a:blipFill rotWithShape="1">
                <a:blip r:embed="rId4" cstate="print"/>
                <a:stretch>
                  <a:fillRect l="-6579"/>
                </a:stretch>
              </a:blipFill>
            </p:spPr>
            <p:txBody>
              <a:bodyPr/>
              <a:lstStyle/>
              <a:p>
                <a:r>
                  <a:rPr lang="en-US">
                    <a:noFill/>
                  </a:rPr>
                  <a:t> </a:t>
                </a:r>
              </a:p>
            </p:txBody>
          </p:sp>
        </mc:Fallback>
      </mc:AlternateContent>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7" name="TextBox 6"/>
          <p:cNvSpPr txBox="1"/>
          <p:nvPr/>
        </p:nvSpPr>
        <p:spPr>
          <a:xfrm>
            <a:off x="4419600" y="4114800"/>
            <a:ext cx="1676400" cy="461665"/>
          </a:xfrm>
          <a:prstGeom prst="rect">
            <a:avLst/>
          </a:prstGeom>
          <a:noFill/>
          <a:ln w="38100">
            <a:solidFill>
              <a:srgbClr val="003FBE"/>
            </a:solidFill>
          </a:ln>
        </p:spPr>
        <p:txBody>
          <a:bodyPr wrap="square" rtlCol="0">
            <a:spAutoFit/>
          </a:bodyPr>
          <a:lstStyle/>
          <a:p>
            <a:r>
              <a:rPr lang="en-US" sz="2400" b="0" dirty="0" smtClean="0"/>
              <a:t>3 ft = 1 yd</a:t>
            </a:r>
            <a:endParaRPr lang="en-US" sz="2400" b="0" dirty="0"/>
          </a:p>
        </p:txBody>
      </p:sp>
      <p:cxnSp>
        <p:nvCxnSpPr>
          <p:cNvPr id="13" name="Curved Connector 12"/>
          <p:cNvCxnSpPr>
            <a:stCxn id="7" idx="1"/>
          </p:cNvCxnSpPr>
          <p:nvPr/>
        </p:nvCxnSpPr>
        <p:spPr bwMode="auto">
          <a:xfrm rot="10800000">
            <a:off x="3825100" y="3588395"/>
            <a:ext cx="594501" cy="757238"/>
          </a:xfrm>
          <a:prstGeom prst="curvedConnector2">
            <a:avLst/>
          </a:prstGeom>
          <a:solidFill>
            <a:schemeClr val="accent1"/>
          </a:solidFill>
          <a:ln w="38100" cap="flat" cmpd="sng" algn="ctr">
            <a:solidFill>
              <a:srgbClr val="003FBE"/>
            </a:solidFill>
            <a:prstDash val="solid"/>
            <a:round/>
            <a:headEnd type="none" w="med" len="med"/>
            <a:tailEnd type="arrow"/>
          </a:ln>
          <a:effectLst/>
        </p:spPr>
      </p:cxnSp>
      <p:cxnSp>
        <p:nvCxnSpPr>
          <p:cNvPr id="9" name="Straight Connector 8"/>
          <p:cNvCxnSpPr/>
          <p:nvPr/>
        </p:nvCxnSpPr>
        <p:spPr>
          <a:xfrm flipV="1">
            <a:off x="3810000" y="3124200"/>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2" name="TextBox 1"/>
              <p:cNvSpPr txBox="1"/>
              <p:nvPr/>
            </p:nvSpPr>
            <p:spPr>
              <a:xfrm>
                <a:off x="4595975" y="2481716"/>
                <a:ext cx="2032389" cy="1011559"/>
              </a:xfrm>
              <a:prstGeom prst="rect">
                <a:avLst/>
              </a:prstGeom>
              <a:noFill/>
            </p:spPr>
            <p:txBody>
              <a:bodyPr wrap="square" rtlCol="0">
                <a:spAutoFit/>
              </a:bodyPr>
              <a:lstStyle/>
              <a:p>
                <a:r>
                  <a:rPr lang="en-US" sz="3600" dirty="0" smtClean="0">
                    <a:solidFill>
                      <a:srgbClr val="C00000"/>
                    </a:solidFill>
                    <a:latin typeface="+mj-lt"/>
                  </a:rPr>
                  <a:t>= </a:t>
                </a:r>
                <a14:m>
                  <m:oMath xmlns:m="http://schemas.openxmlformats.org/officeDocument/2006/math">
                    <m:f>
                      <m:fPr>
                        <m:ctrlPr>
                          <a:rPr lang="en-US" sz="3600" i="1" dirty="0" smtClean="0">
                            <a:solidFill>
                              <a:srgbClr val="C00000"/>
                            </a:solidFill>
                            <a:latin typeface="Cambria Math"/>
                          </a:rPr>
                        </m:ctrlPr>
                      </m:fPr>
                      <m:num>
                        <m:r>
                          <m:rPr>
                            <m:nor/>
                          </m:rPr>
                          <a:rPr lang="en-US" sz="3600" b="0" i="0" dirty="0" smtClean="0">
                            <a:solidFill>
                              <a:srgbClr val="C00000"/>
                            </a:solidFill>
                            <a:latin typeface="+mj-lt"/>
                          </a:rPr>
                          <m:t>51.6 </m:t>
                        </m:r>
                        <m:r>
                          <m:rPr>
                            <m:nor/>
                          </m:rPr>
                          <a:rPr lang="en-US" sz="3600" b="0" i="0" smtClean="0">
                            <a:solidFill>
                              <a:srgbClr val="C00000"/>
                            </a:solidFill>
                            <a:latin typeface="+mj-lt"/>
                          </a:rPr>
                          <m:t>ft</m:t>
                        </m:r>
                      </m:num>
                      <m:den>
                        <m:r>
                          <m:rPr>
                            <m:nor/>
                          </m:rPr>
                          <a:rPr lang="en-US" sz="3600" b="0" i="0" dirty="0" smtClean="0">
                            <a:solidFill>
                              <a:srgbClr val="C00000"/>
                            </a:solidFill>
                            <a:latin typeface="+mj-lt"/>
                          </a:rPr>
                          <m:t>1</m:t>
                        </m:r>
                      </m:den>
                    </m:f>
                  </m:oMath>
                </a14:m>
                <a:endParaRPr lang="en-US" sz="3600" dirty="0">
                  <a:solidFill>
                    <a:srgbClr val="C00000"/>
                  </a:solidFill>
                  <a:latin typeface="+mj-lt"/>
                </a:endParaRPr>
              </a:p>
            </p:txBody>
          </p:sp>
        </mc:Choice>
        <mc:Fallback>
          <p:sp>
            <p:nvSpPr>
              <p:cNvPr id="2" name="TextBox 1"/>
              <p:cNvSpPr txBox="1">
                <a:spLocks noRot="1" noChangeAspect="1" noMove="1" noResize="1" noEditPoints="1" noAdjustHandles="1" noChangeArrowheads="1" noChangeShapeType="1" noTextEdit="1"/>
              </p:cNvSpPr>
              <p:nvPr/>
            </p:nvSpPr>
            <p:spPr>
              <a:xfrm>
                <a:off x="4595975" y="2481716"/>
                <a:ext cx="2032389" cy="1011559"/>
              </a:xfrm>
              <a:prstGeom prst="rect">
                <a:avLst/>
              </a:prstGeom>
              <a:blipFill rotWithShape="1">
                <a:blip r:embed="rId5" cstate="print"/>
                <a:stretch>
                  <a:fillRect l="-9309" b="-84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4" name="TextBox 3"/>
              <p:cNvSpPr txBox="1"/>
              <p:nvPr/>
            </p:nvSpPr>
            <p:spPr>
              <a:xfrm>
                <a:off x="6477000" y="2697212"/>
                <a:ext cx="211949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1" i="0" smtClean="0">
                          <a:solidFill>
                            <a:srgbClr val="C00000"/>
                          </a:solidFill>
                          <a:latin typeface="Cambria Math"/>
                        </a:rPr>
                        <m:t>=</m:t>
                      </m:r>
                      <m:r>
                        <m:rPr>
                          <m:nor/>
                        </m:rPr>
                        <a:rPr lang="en-US" sz="3600" b="1" dirty="0">
                          <a:solidFill>
                            <a:srgbClr val="C00000"/>
                          </a:solidFill>
                          <a:latin typeface="+mj-lt"/>
                        </a:rPr>
                        <m:t>51.6 </m:t>
                      </m:r>
                      <m:r>
                        <m:rPr>
                          <m:nor/>
                        </m:rPr>
                        <a:rPr lang="en-US" sz="3600" b="1">
                          <a:solidFill>
                            <a:srgbClr val="C00000"/>
                          </a:solidFill>
                          <a:latin typeface="+mj-lt"/>
                        </a:rPr>
                        <m:t>ft</m:t>
                      </m:r>
                    </m:oMath>
                  </m:oMathPara>
                </a14:m>
                <a:endParaRPr lang="en-US" sz="3600" b="1" dirty="0">
                  <a:latin typeface="+mj-lt"/>
                </a:endParaRPr>
              </a:p>
            </p:txBody>
          </p:sp>
        </mc:Choice>
        <mc:Fallback>
          <p:sp>
            <p:nvSpPr>
              <p:cNvPr id="4" name="TextBox 3"/>
              <p:cNvSpPr txBox="1">
                <a:spLocks noRot="1" noChangeAspect="1" noMove="1" noResize="1" noEditPoints="1" noAdjustHandles="1" noChangeArrowheads="1" noChangeShapeType="1" noTextEdit="1"/>
              </p:cNvSpPr>
              <p:nvPr/>
            </p:nvSpPr>
            <p:spPr>
              <a:xfrm>
                <a:off x="6477000" y="2697212"/>
                <a:ext cx="2119491" cy="646331"/>
              </a:xfrm>
              <a:prstGeom prst="rect">
                <a:avLst/>
              </a:prstGeom>
              <a:blipFill rotWithShape="1">
                <a:blip r:embed="rId6" cstate="print"/>
                <a:stretch>
                  <a:fillRect/>
                </a:stretch>
              </a:blipFill>
            </p:spPr>
            <p:txBody>
              <a:bodyPr/>
              <a:lstStyle/>
              <a:p>
                <a:r>
                  <a:rPr lang="en-US">
                    <a:noFill/>
                  </a:rPr>
                  <a:t> </a:t>
                </a:r>
              </a:p>
            </p:txBody>
          </p:sp>
        </mc:Fallback>
      </mc:AlternateContent>
      <p:sp>
        <p:nvSpPr>
          <p:cNvPr id="14" name="Title 1"/>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t>Unit Conversion</a:t>
            </a:r>
            <a:endParaRPr lang="en-US" sz="4000" dirty="0"/>
          </a:p>
        </p:txBody>
      </p:sp>
    </p:spTree>
    <p:extLst>
      <p:ext uri="{BB962C8B-B14F-4D97-AF65-F5344CB8AC3E}">
        <p14:creationId xmlns:p14="http://schemas.microsoft.com/office/powerpoint/2010/main" xmlns="" val="387475641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7" grpId="0" animBg="1"/>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4"/>
          <p:cNvSpPr>
            <a:spLocks noChangeArrowheads="1"/>
          </p:cNvSpPr>
          <p:nvPr/>
        </p:nvSpPr>
        <p:spPr bwMode="auto">
          <a:xfrm>
            <a:off x="1143000" y="1463248"/>
            <a:ext cx="7239000" cy="2523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1200"/>
              </a:spcBef>
            </a:pPr>
            <a:r>
              <a:rPr lang="en-US" sz="3200" b="0" dirty="0" smtClean="0">
                <a:solidFill>
                  <a:schemeClr val="tx1"/>
                </a:solidFill>
                <a:latin typeface="Arial" charset="0"/>
              </a:rPr>
              <a:t>Example: Convert 17.2 yards to feet</a:t>
            </a:r>
          </a:p>
          <a:p>
            <a:pPr>
              <a:spcBef>
                <a:spcPts val="1200"/>
              </a:spcBef>
            </a:pPr>
            <a:endParaRPr lang="en-US" sz="3200" b="0" dirty="0" smtClean="0">
              <a:solidFill>
                <a:schemeClr val="tx1"/>
              </a:solidFill>
              <a:latin typeface="Arial" charset="0"/>
            </a:endParaRPr>
          </a:p>
          <a:p>
            <a:pPr>
              <a:spcBef>
                <a:spcPts val="1200"/>
              </a:spcBef>
            </a:pPr>
            <a:endParaRPr lang="en-US" sz="3200" dirty="0"/>
          </a:p>
          <a:p>
            <a:pPr>
              <a:spcBef>
                <a:spcPts val="1200"/>
              </a:spcBef>
            </a:pPr>
            <a:endParaRPr lang="en-US" sz="3200" b="0" dirty="0">
              <a:solidFill>
                <a:srgbClr val="C00000"/>
              </a:solidFill>
              <a:latin typeface="Arial" charset="0"/>
            </a:endParaRPr>
          </a:p>
        </p:txBody>
      </p:sp>
      <mc:AlternateContent xmlns:mc="http://schemas.openxmlformats.org/markup-compatibility/2006">
        <mc:Choice xmlns:a14="http://schemas.microsoft.com/office/drawing/2010/main" xmlns="" Requires="a14">
          <p:sp>
            <p:nvSpPr>
              <p:cNvPr id="10" name="TextBox 9"/>
              <p:cNvSpPr txBox="1"/>
              <p:nvPr/>
            </p:nvSpPr>
            <p:spPr>
              <a:xfrm>
                <a:off x="914400" y="2438400"/>
                <a:ext cx="1954381" cy="11499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600" i="1" smtClean="0">
                              <a:solidFill>
                                <a:srgbClr val="C00000"/>
                              </a:solidFill>
                              <a:latin typeface="Cambria Math"/>
                            </a:rPr>
                          </m:ctrlPr>
                        </m:fPr>
                        <m:num>
                          <m:r>
                            <m:rPr>
                              <m:nor/>
                            </m:rPr>
                            <a:rPr lang="en-US" sz="3600">
                              <a:solidFill>
                                <a:srgbClr val="C00000"/>
                              </a:solidFill>
                              <a:latin typeface="+mj-lt"/>
                            </a:rPr>
                            <m:t>17.2 </m:t>
                          </m:r>
                          <m:r>
                            <m:rPr>
                              <m:nor/>
                            </m:rPr>
                            <a:rPr lang="en-US" sz="3600">
                              <a:solidFill>
                                <a:srgbClr val="C00000"/>
                              </a:solidFill>
                              <a:latin typeface="+mj-lt"/>
                            </a:rPr>
                            <m:t>yd</m:t>
                          </m:r>
                          <m:r>
                            <m:rPr>
                              <m:nor/>
                            </m:rPr>
                            <a:rPr lang="en-US" sz="3600" dirty="0">
                              <a:latin typeface="+mj-lt"/>
                            </a:rPr>
                            <m:t> </m:t>
                          </m:r>
                        </m:num>
                        <m:den>
                          <m:r>
                            <m:rPr>
                              <m:nor/>
                            </m:rPr>
                            <a:rPr lang="en-US" sz="3600" b="0" i="0" smtClean="0">
                              <a:solidFill>
                                <a:srgbClr val="C00000"/>
                              </a:solidFill>
                              <a:latin typeface="+mj-lt"/>
                            </a:rPr>
                            <m:t>1</m:t>
                          </m:r>
                        </m:den>
                      </m:f>
                    </m:oMath>
                  </m:oMathPara>
                </a14:m>
                <a:endParaRPr lang="en-US" sz="3600" dirty="0">
                  <a:latin typeface="+mj-lt"/>
                </a:endParaRPr>
              </a:p>
            </p:txBody>
          </p:sp>
        </mc:Choice>
        <mc:Fallback>
          <p:sp>
            <p:nvSpPr>
              <p:cNvPr id="10" name="TextBox 9"/>
              <p:cNvSpPr txBox="1">
                <a:spLocks noRot="1" noChangeAspect="1" noMove="1" noResize="1" noEditPoints="1" noAdjustHandles="1" noChangeArrowheads="1" noChangeShapeType="1" noTextEdit="1"/>
              </p:cNvSpPr>
              <p:nvPr/>
            </p:nvSpPr>
            <p:spPr>
              <a:xfrm>
                <a:off x="914400" y="2438400"/>
                <a:ext cx="1954381" cy="1149995"/>
              </a:xfrm>
              <a:prstGeom prst="rect">
                <a:avLst/>
              </a:prstGeom>
              <a:blipFill rotWithShape="1">
                <a:blip r:embed="rId3" cstate="print"/>
                <a:stretch>
                  <a:fillRect/>
                </a:stretch>
              </a:blipFill>
            </p:spPr>
            <p:txBody>
              <a:bodyPr/>
              <a:lstStyle/>
              <a:p>
                <a:r>
                  <a:rPr lang="en-US">
                    <a:noFill/>
                  </a:rPr>
                  <a:t> </a:t>
                </a:r>
              </a:p>
            </p:txBody>
          </p:sp>
        </mc:Fallback>
      </mc:AlternateContent>
      <p:cxnSp>
        <p:nvCxnSpPr>
          <p:cNvPr id="8" name="Straight Connector 7"/>
          <p:cNvCxnSpPr/>
          <p:nvPr/>
        </p:nvCxnSpPr>
        <p:spPr>
          <a:xfrm flipV="1">
            <a:off x="2173018" y="2590800"/>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3" name="Rectangle 2"/>
              <p:cNvSpPr/>
              <p:nvPr/>
            </p:nvSpPr>
            <p:spPr>
              <a:xfrm>
                <a:off x="2744763" y="2481716"/>
                <a:ext cx="1851212" cy="1108701"/>
              </a:xfrm>
              <a:prstGeom prst="rect">
                <a:avLst/>
              </a:prstGeom>
            </p:spPr>
            <p:txBody>
              <a:bodyPr wrap="none">
                <a:spAutoFit/>
              </a:bodyPr>
              <a:lstStyle/>
              <a:p>
                <a:r>
                  <a:rPr lang="en-US" sz="2800" dirty="0" smtClean="0">
                    <a:solidFill>
                      <a:srgbClr val="C00000"/>
                    </a:solidFill>
                    <a:latin typeface="+mn-lt"/>
                    <a:ea typeface="Cambria Math"/>
                  </a:rPr>
                  <a:t>X </a:t>
                </a:r>
                <a14:m>
                  <m:oMath xmlns:m="http://schemas.openxmlformats.org/officeDocument/2006/math">
                    <m:d>
                      <m:dPr>
                        <m:ctrlPr>
                          <a:rPr lang="en-US" sz="3600" i="1">
                            <a:solidFill>
                              <a:srgbClr val="C00000"/>
                            </a:solidFill>
                            <a:latin typeface="Cambria Math"/>
                          </a:rPr>
                        </m:ctrlPr>
                      </m:dPr>
                      <m:e>
                        <m:f>
                          <m:fPr>
                            <m:ctrlPr>
                              <a:rPr lang="en-US" sz="3600" i="1">
                                <a:solidFill>
                                  <a:srgbClr val="C00000"/>
                                </a:solidFill>
                                <a:latin typeface="Cambria Math"/>
                              </a:rPr>
                            </m:ctrlPr>
                          </m:fPr>
                          <m:num>
                            <m:r>
                              <m:rPr>
                                <m:nor/>
                              </m:rPr>
                              <a:rPr lang="en-US" sz="3600">
                                <a:solidFill>
                                  <a:srgbClr val="C00000"/>
                                </a:solidFill>
                                <a:latin typeface="+mn-lt"/>
                              </a:rPr>
                              <m:t>3 </m:t>
                            </m:r>
                            <m:r>
                              <m:rPr>
                                <m:nor/>
                              </m:rPr>
                              <a:rPr lang="en-US" sz="3600">
                                <a:solidFill>
                                  <a:srgbClr val="C00000"/>
                                </a:solidFill>
                                <a:latin typeface="+mn-lt"/>
                              </a:rPr>
                              <m:t>ft</m:t>
                            </m:r>
                          </m:num>
                          <m:den>
                            <m:r>
                              <m:rPr>
                                <m:nor/>
                              </m:rPr>
                              <a:rPr lang="en-US" sz="3600">
                                <a:solidFill>
                                  <a:srgbClr val="C00000"/>
                                </a:solidFill>
                                <a:latin typeface="+mn-lt"/>
                              </a:rPr>
                              <m:t>1 </m:t>
                            </m:r>
                            <m:r>
                              <m:rPr>
                                <m:nor/>
                              </m:rPr>
                              <a:rPr lang="en-US" sz="3600">
                                <a:solidFill>
                                  <a:srgbClr val="C00000"/>
                                </a:solidFill>
                                <a:latin typeface="+mn-lt"/>
                              </a:rPr>
                              <m:t>yd</m:t>
                            </m:r>
                          </m:den>
                        </m:f>
                      </m:e>
                    </m:d>
                  </m:oMath>
                </a14:m>
                <a:endParaRPr lang="en-US" sz="3600" dirty="0">
                  <a:latin typeface="+mn-lt"/>
                </a:endParaRPr>
              </a:p>
            </p:txBody>
          </p:sp>
        </mc:Choice>
        <mc:Fallback>
          <p:sp>
            <p:nvSpPr>
              <p:cNvPr id="3" name="Rectangle 2"/>
              <p:cNvSpPr>
                <a:spLocks noRot="1" noChangeAspect="1" noMove="1" noResize="1" noEditPoints="1" noAdjustHandles="1" noChangeArrowheads="1" noChangeShapeType="1" noTextEdit="1"/>
              </p:cNvSpPr>
              <p:nvPr/>
            </p:nvSpPr>
            <p:spPr>
              <a:xfrm>
                <a:off x="2744763" y="2481716"/>
                <a:ext cx="1851212" cy="1108701"/>
              </a:xfrm>
              <a:prstGeom prst="rect">
                <a:avLst/>
              </a:prstGeom>
              <a:blipFill rotWithShape="1">
                <a:blip r:embed="rId4" cstate="print"/>
                <a:stretch>
                  <a:fillRect l="-6579"/>
                </a:stretch>
              </a:blipFill>
            </p:spPr>
            <p:txBody>
              <a:bodyPr/>
              <a:lstStyle/>
              <a:p>
                <a:r>
                  <a:rPr lang="en-US">
                    <a:noFill/>
                  </a:rPr>
                  <a:t> </a:t>
                </a:r>
              </a:p>
            </p:txBody>
          </p:sp>
        </mc:Fallback>
      </mc:AlternateContent>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7" name="TextBox 6"/>
          <p:cNvSpPr txBox="1"/>
          <p:nvPr/>
        </p:nvSpPr>
        <p:spPr>
          <a:xfrm>
            <a:off x="4419600" y="4114800"/>
            <a:ext cx="1676400" cy="461665"/>
          </a:xfrm>
          <a:prstGeom prst="rect">
            <a:avLst/>
          </a:prstGeom>
          <a:noFill/>
          <a:ln w="38100">
            <a:solidFill>
              <a:srgbClr val="003FBE"/>
            </a:solidFill>
          </a:ln>
        </p:spPr>
        <p:txBody>
          <a:bodyPr wrap="square" rtlCol="0">
            <a:spAutoFit/>
          </a:bodyPr>
          <a:lstStyle/>
          <a:p>
            <a:r>
              <a:rPr lang="en-US" sz="2400" b="0" dirty="0" smtClean="0"/>
              <a:t>3 ft = 1 yd</a:t>
            </a:r>
            <a:endParaRPr lang="en-US" sz="2400" b="0" dirty="0"/>
          </a:p>
        </p:txBody>
      </p:sp>
      <p:cxnSp>
        <p:nvCxnSpPr>
          <p:cNvPr id="13" name="Curved Connector 12"/>
          <p:cNvCxnSpPr>
            <a:stCxn id="7" idx="1"/>
          </p:cNvCxnSpPr>
          <p:nvPr/>
        </p:nvCxnSpPr>
        <p:spPr bwMode="auto">
          <a:xfrm rot="10800000">
            <a:off x="3825100" y="3588395"/>
            <a:ext cx="594501" cy="757238"/>
          </a:xfrm>
          <a:prstGeom prst="curvedConnector2">
            <a:avLst/>
          </a:prstGeom>
          <a:solidFill>
            <a:schemeClr val="accent1"/>
          </a:solidFill>
          <a:ln w="38100" cap="flat" cmpd="sng" algn="ctr">
            <a:solidFill>
              <a:srgbClr val="003FBE"/>
            </a:solidFill>
            <a:prstDash val="solid"/>
            <a:round/>
            <a:headEnd type="none" w="med" len="med"/>
            <a:tailEnd type="arrow"/>
          </a:ln>
          <a:effectLst/>
        </p:spPr>
      </p:cxnSp>
      <p:cxnSp>
        <p:nvCxnSpPr>
          <p:cNvPr id="9" name="Straight Connector 8"/>
          <p:cNvCxnSpPr/>
          <p:nvPr/>
        </p:nvCxnSpPr>
        <p:spPr>
          <a:xfrm flipV="1">
            <a:off x="3810000" y="3124200"/>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2" name="TextBox 1"/>
              <p:cNvSpPr txBox="1"/>
              <p:nvPr/>
            </p:nvSpPr>
            <p:spPr>
              <a:xfrm>
                <a:off x="4595975" y="2481716"/>
                <a:ext cx="2032389" cy="1011559"/>
              </a:xfrm>
              <a:prstGeom prst="rect">
                <a:avLst/>
              </a:prstGeom>
              <a:noFill/>
            </p:spPr>
            <p:txBody>
              <a:bodyPr wrap="square" rtlCol="0">
                <a:spAutoFit/>
              </a:bodyPr>
              <a:lstStyle/>
              <a:p>
                <a:r>
                  <a:rPr lang="en-US" sz="3600" dirty="0" smtClean="0">
                    <a:solidFill>
                      <a:srgbClr val="C00000"/>
                    </a:solidFill>
                    <a:latin typeface="+mj-lt"/>
                  </a:rPr>
                  <a:t>= </a:t>
                </a:r>
                <a14:m>
                  <m:oMath xmlns:m="http://schemas.openxmlformats.org/officeDocument/2006/math">
                    <m:f>
                      <m:fPr>
                        <m:ctrlPr>
                          <a:rPr lang="en-US" sz="3600" i="1" dirty="0" smtClean="0">
                            <a:solidFill>
                              <a:srgbClr val="C00000"/>
                            </a:solidFill>
                            <a:latin typeface="Cambria Math"/>
                          </a:rPr>
                        </m:ctrlPr>
                      </m:fPr>
                      <m:num>
                        <m:r>
                          <m:rPr>
                            <m:nor/>
                          </m:rPr>
                          <a:rPr lang="en-US" sz="3600" b="0" i="0" dirty="0" smtClean="0">
                            <a:solidFill>
                              <a:srgbClr val="C00000"/>
                            </a:solidFill>
                            <a:latin typeface="+mj-lt"/>
                          </a:rPr>
                          <m:t>51.6 </m:t>
                        </m:r>
                        <m:r>
                          <m:rPr>
                            <m:nor/>
                          </m:rPr>
                          <a:rPr lang="en-US" sz="3600" b="0" i="0" smtClean="0">
                            <a:solidFill>
                              <a:srgbClr val="C00000"/>
                            </a:solidFill>
                            <a:latin typeface="+mj-lt"/>
                          </a:rPr>
                          <m:t>ft</m:t>
                        </m:r>
                      </m:num>
                      <m:den>
                        <m:r>
                          <m:rPr>
                            <m:nor/>
                          </m:rPr>
                          <a:rPr lang="en-US" sz="3600" b="0" i="0" dirty="0" smtClean="0">
                            <a:solidFill>
                              <a:srgbClr val="C00000"/>
                            </a:solidFill>
                            <a:latin typeface="+mj-lt"/>
                          </a:rPr>
                          <m:t>1</m:t>
                        </m:r>
                      </m:den>
                    </m:f>
                  </m:oMath>
                </a14:m>
                <a:endParaRPr lang="en-US" sz="3600" dirty="0">
                  <a:solidFill>
                    <a:srgbClr val="C00000"/>
                  </a:solidFill>
                  <a:latin typeface="+mj-lt"/>
                </a:endParaRPr>
              </a:p>
            </p:txBody>
          </p:sp>
        </mc:Choice>
        <mc:Fallback>
          <p:sp>
            <p:nvSpPr>
              <p:cNvPr id="2" name="TextBox 1"/>
              <p:cNvSpPr txBox="1">
                <a:spLocks noRot="1" noChangeAspect="1" noMove="1" noResize="1" noEditPoints="1" noAdjustHandles="1" noChangeArrowheads="1" noChangeShapeType="1" noTextEdit="1"/>
              </p:cNvSpPr>
              <p:nvPr/>
            </p:nvSpPr>
            <p:spPr>
              <a:xfrm>
                <a:off x="4595975" y="2481716"/>
                <a:ext cx="2032389" cy="1011559"/>
              </a:xfrm>
              <a:prstGeom prst="rect">
                <a:avLst/>
              </a:prstGeom>
              <a:blipFill rotWithShape="1">
                <a:blip r:embed="rId5" cstate="print"/>
                <a:stretch>
                  <a:fillRect l="-9309" b="-84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4" name="TextBox 3"/>
              <p:cNvSpPr txBox="1"/>
              <p:nvPr/>
            </p:nvSpPr>
            <p:spPr>
              <a:xfrm>
                <a:off x="6477000" y="2697212"/>
                <a:ext cx="211949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1" i="0" smtClean="0">
                          <a:solidFill>
                            <a:srgbClr val="C00000"/>
                          </a:solidFill>
                          <a:latin typeface="Cambria Math"/>
                        </a:rPr>
                        <m:t>=</m:t>
                      </m:r>
                      <m:r>
                        <m:rPr>
                          <m:nor/>
                        </m:rPr>
                        <a:rPr lang="en-US" sz="3600" b="1" dirty="0">
                          <a:solidFill>
                            <a:srgbClr val="C00000"/>
                          </a:solidFill>
                          <a:latin typeface="+mj-lt"/>
                        </a:rPr>
                        <m:t>51.6 </m:t>
                      </m:r>
                      <m:r>
                        <m:rPr>
                          <m:nor/>
                        </m:rPr>
                        <a:rPr lang="en-US" sz="3600" b="1">
                          <a:solidFill>
                            <a:srgbClr val="C00000"/>
                          </a:solidFill>
                          <a:latin typeface="+mj-lt"/>
                        </a:rPr>
                        <m:t>ft</m:t>
                      </m:r>
                    </m:oMath>
                  </m:oMathPara>
                </a14:m>
                <a:endParaRPr lang="en-US" sz="3600" b="1" dirty="0">
                  <a:latin typeface="+mj-lt"/>
                </a:endParaRPr>
              </a:p>
            </p:txBody>
          </p:sp>
        </mc:Choice>
        <mc:Fallback>
          <p:sp>
            <p:nvSpPr>
              <p:cNvPr id="4" name="TextBox 3"/>
              <p:cNvSpPr txBox="1">
                <a:spLocks noRot="1" noChangeAspect="1" noMove="1" noResize="1" noEditPoints="1" noAdjustHandles="1" noChangeArrowheads="1" noChangeShapeType="1" noTextEdit="1"/>
              </p:cNvSpPr>
              <p:nvPr/>
            </p:nvSpPr>
            <p:spPr>
              <a:xfrm>
                <a:off x="6477000" y="2697212"/>
                <a:ext cx="2119491" cy="646331"/>
              </a:xfrm>
              <a:prstGeom prst="rect">
                <a:avLst/>
              </a:prstGeom>
              <a:blipFill rotWithShape="1">
                <a:blip r:embed="rId6" cstate="print"/>
                <a:stretch>
                  <a:fillRect/>
                </a:stretch>
              </a:blipFill>
            </p:spPr>
            <p:txBody>
              <a:bodyPr/>
              <a:lstStyle/>
              <a:p>
                <a:r>
                  <a:rPr lang="en-US">
                    <a:noFill/>
                  </a:rPr>
                  <a:t> </a:t>
                </a:r>
              </a:p>
            </p:txBody>
          </p:sp>
        </mc:Fallback>
      </mc:AlternateContent>
      <p:sp>
        <p:nvSpPr>
          <p:cNvPr id="14" name="Title 1"/>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t>Unit Conversion</a:t>
            </a:r>
            <a:endParaRPr lang="en-US" sz="4000" dirty="0"/>
          </a:p>
        </p:txBody>
      </p:sp>
    </p:spTree>
    <p:extLst>
      <p:ext uri="{BB962C8B-B14F-4D97-AF65-F5344CB8AC3E}">
        <p14:creationId xmlns:p14="http://schemas.microsoft.com/office/powerpoint/2010/main" xmlns="" val="19420961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7" grpId="0" animBg="1"/>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4"/>
          <p:cNvSpPr>
            <a:spLocks noChangeArrowheads="1"/>
          </p:cNvSpPr>
          <p:nvPr/>
        </p:nvSpPr>
        <p:spPr bwMode="auto">
          <a:xfrm>
            <a:off x="1143000" y="1463248"/>
            <a:ext cx="7239000" cy="2523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1200"/>
              </a:spcBef>
            </a:pPr>
            <a:r>
              <a:rPr lang="en-US" sz="3200" b="0" dirty="0" smtClean="0">
                <a:solidFill>
                  <a:schemeClr val="tx1"/>
                </a:solidFill>
                <a:latin typeface="Arial" charset="0"/>
              </a:rPr>
              <a:t>Your Turn: Convert 4 feet to inches</a:t>
            </a:r>
          </a:p>
          <a:p>
            <a:pPr>
              <a:spcBef>
                <a:spcPts val="1200"/>
              </a:spcBef>
            </a:pPr>
            <a:endParaRPr lang="en-US" sz="3200" b="0" dirty="0" smtClean="0">
              <a:solidFill>
                <a:schemeClr val="tx1"/>
              </a:solidFill>
              <a:latin typeface="Arial" charset="0"/>
            </a:endParaRPr>
          </a:p>
          <a:p>
            <a:pPr>
              <a:spcBef>
                <a:spcPts val="1200"/>
              </a:spcBef>
            </a:pPr>
            <a:endParaRPr lang="en-US" sz="3200" dirty="0"/>
          </a:p>
          <a:p>
            <a:pPr>
              <a:spcBef>
                <a:spcPts val="1200"/>
              </a:spcBef>
            </a:pPr>
            <a:endParaRPr lang="en-US" sz="3200" b="0" dirty="0">
              <a:solidFill>
                <a:srgbClr val="C00000"/>
              </a:solidFill>
              <a:latin typeface="Arial" charset="0"/>
            </a:endParaRPr>
          </a:p>
        </p:txBody>
      </p:sp>
      <mc:AlternateContent xmlns:mc="http://schemas.openxmlformats.org/markup-compatibility/2006">
        <mc:Choice xmlns:a14="http://schemas.microsoft.com/office/drawing/2010/main" xmlns="" Requires="a14">
          <p:sp>
            <p:nvSpPr>
              <p:cNvPr id="10" name="TextBox 9"/>
              <p:cNvSpPr txBox="1"/>
              <p:nvPr/>
            </p:nvSpPr>
            <p:spPr>
              <a:xfrm>
                <a:off x="1695964" y="2481716"/>
                <a:ext cx="954107" cy="11542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600" i="1" smtClean="0">
                              <a:solidFill>
                                <a:srgbClr val="C00000"/>
                              </a:solidFill>
                              <a:latin typeface="Cambria Math"/>
                            </a:rPr>
                          </m:ctrlPr>
                        </m:fPr>
                        <m:num>
                          <m:r>
                            <m:rPr>
                              <m:nor/>
                            </m:rPr>
                            <a:rPr lang="en-US" sz="3600" b="0" i="0" smtClean="0">
                              <a:solidFill>
                                <a:srgbClr val="C00000"/>
                              </a:solidFill>
                              <a:latin typeface="+mj-lt"/>
                            </a:rPr>
                            <m:t>4 </m:t>
                          </m:r>
                          <m:r>
                            <m:rPr>
                              <m:nor/>
                            </m:rPr>
                            <a:rPr lang="en-US" sz="3600" b="0" i="0" smtClean="0">
                              <a:solidFill>
                                <a:srgbClr val="C00000"/>
                              </a:solidFill>
                              <a:latin typeface="+mj-lt"/>
                            </a:rPr>
                            <m:t>ft</m:t>
                          </m:r>
                        </m:num>
                        <m:den>
                          <m:r>
                            <m:rPr>
                              <m:nor/>
                            </m:rPr>
                            <a:rPr lang="en-US" sz="3600" b="0" i="0" smtClean="0">
                              <a:solidFill>
                                <a:srgbClr val="C00000"/>
                              </a:solidFill>
                              <a:latin typeface="+mj-lt"/>
                            </a:rPr>
                            <m:t>1</m:t>
                          </m:r>
                        </m:den>
                      </m:f>
                    </m:oMath>
                  </m:oMathPara>
                </a14:m>
                <a:endParaRPr lang="en-US" sz="3600" dirty="0">
                  <a:latin typeface="+mj-lt"/>
                </a:endParaRPr>
              </a:p>
            </p:txBody>
          </p:sp>
        </mc:Choice>
        <mc:Fallback>
          <p:sp>
            <p:nvSpPr>
              <p:cNvPr id="10" name="TextBox 9"/>
              <p:cNvSpPr txBox="1">
                <a:spLocks noRot="1" noChangeAspect="1" noMove="1" noResize="1" noEditPoints="1" noAdjustHandles="1" noChangeArrowheads="1" noChangeShapeType="1" noTextEdit="1"/>
              </p:cNvSpPr>
              <p:nvPr/>
            </p:nvSpPr>
            <p:spPr>
              <a:xfrm>
                <a:off x="1695964" y="2481716"/>
                <a:ext cx="954107" cy="1154290"/>
              </a:xfrm>
              <a:prstGeom prst="rect">
                <a:avLst/>
              </a:prstGeom>
              <a:blipFill rotWithShape="1">
                <a:blip r:embed="rId3" cstate="print"/>
                <a:stretch>
                  <a:fillRect/>
                </a:stretch>
              </a:blipFill>
            </p:spPr>
            <p:txBody>
              <a:bodyPr/>
              <a:lstStyle/>
              <a:p>
                <a:r>
                  <a:rPr lang="en-US">
                    <a:noFill/>
                  </a:rPr>
                  <a:t> </a:t>
                </a:r>
              </a:p>
            </p:txBody>
          </p:sp>
        </mc:Fallback>
      </mc:AlternateContent>
      <p:cxnSp>
        <p:nvCxnSpPr>
          <p:cNvPr id="8" name="Straight Connector 7"/>
          <p:cNvCxnSpPr/>
          <p:nvPr/>
        </p:nvCxnSpPr>
        <p:spPr>
          <a:xfrm flipV="1">
            <a:off x="2173018" y="2590800"/>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3" name="Rectangle 2"/>
              <p:cNvSpPr/>
              <p:nvPr/>
            </p:nvSpPr>
            <p:spPr>
              <a:xfrm>
                <a:off x="2744763" y="2481716"/>
                <a:ext cx="2107693" cy="1104405"/>
              </a:xfrm>
              <a:prstGeom prst="rect">
                <a:avLst/>
              </a:prstGeom>
            </p:spPr>
            <p:txBody>
              <a:bodyPr wrap="none">
                <a:spAutoFit/>
              </a:bodyPr>
              <a:lstStyle/>
              <a:p>
                <a:r>
                  <a:rPr lang="en-US" sz="2800" dirty="0" smtClean="0">
                    <a:solidFill>
                      <a:srgbClr val="C00000"/>
                    </a:solidFill>
                    <a:latin typeface="+mn-lt"/>
                    <a:ea typeface="Cambria Math"/>
                  </a:rPr>
                  <a:t>X </a:t>
                </a:r>
                <a14:m>
                  <m:oMath xmlns:m="http://schemas.openxmlformats.org/officeDocument/2006/math">
                    <m:d>
                      <m:dPr>
                        <m:ctrlPr>
                          <a:rPr lang="en-US" sz="3600" i="1">
                            <a:solidFill>
                              <a:srgbClr val="C00000"/>
                            </a:solidFill>
                            <a:latin typeface="Cambria Math"/>
                          </a:rPr>
                        </m:ctrlPr>
                      </m:dPr>
                      <m:e>
                        <m:f>
                          <m:fPr>
                            <m:ctrlPr>
                              <a:rPr lang="en-US" sz="3600" i="1">
                                <a:solidFill>
                                  <a:srgbClr val="C00000"/>
                                </a:solidFill>
                                <a:latin typeface="Cambria Math"/>
                              </a:rPr>
                            </m:ctrlPr>
                          </m:fPr>
                          <m:num>
                            <m:r>
                              <m:rPr>
                                <m:nor/>
                              </m:rPr>
                              <a:rPr lang="en-US" sz="3600" b="0" i="0" smtClean="0">
                                <a:solidFill>
                                  <a:srgbClr val="C00000"/>
                                </a:solidFill>
                                <a:latin typeface="+mn-lt"/>
                              </a:rPr>
                              <m:t>12 </m:t>
                            </m:r>
                            <m:r>
                              <m:rPr>
                                <m:nor/>
                              </m:rPr>
                              <a:rPr lang="en-US" sz="3600" b="0" i="0" smtClean="0">
                                <a:solidFill>
                                  <a:srgbClr val="C00000"/>
                                </a:solidFill>
                                <a:latin typeface="+mn-lt"/>
                              </a:rPr>
                              <m:t>in</m:t>
                            </m:r>
                            <m:r>
                              <m:rPr>
                                <m:nor/>
                              </m:rPr>
                              <a:rPr lang="en-US" sz="3600" b="0" i="0" smtClean="0">
                                <a:solidFill>
                                  <a:srgbClr val="C00000"/>
                                </a:solidFill>
                                <a:latin typeface="+mn-lt"/>
                              </a:rPr>
                              <m:t>.</m:t>
                            </m:r>
                          </m:num>
                          <m:den>
                            <m:r>
                              <m:rPr>
                                <m:nor/>
                              </m:rPr>
                              <a:rPr lang="en-US" sz="3600">
                                <a:solidFill>
                                  <a:srgbClr val="C00000"/>
                                </a:solidFill>
                                <a:latin typeface="+mn-lt"/>
                              </a:rPr>
                              <m:t>1 </m:t>
                            </m:r>
                            <m:r>
                              <m:rPr>
                                <m:nor/>
                              </m:rPr>
                              <a:rPr lang="en-US" sz="3600" b="0" i="0" smtClean="0">
                                <a:solidFill>
                                  <a:srgbClr val="C00000"/>
                                </a:solidFill>
                                <a:latin typeface="+mn-lt"/>
                              </a:rPr>
                              <m:t>ft</m:t>
                            </m:r>
                          </m:den>
                        </m:f>
                      </m:e>
                    </m:d>
                  </m:oMath>
                </a14:m>
                <a:endParaRPr lang="en-US" sz="3600" dirty="0">
                  <a:latin typeface="+mn-lt"/>
                </a:endParaRPr>
              </a:p>
            </p:txBody>
          </p:sp>
        </mc:Choice>
        <mc:Fallback>
          <p:sp>
            <p:nvSpPr>
              <p:cNvPr id="3" name="Rectangle 2"/>
              <p:cNvSpPr>
                <a:spLocks noRot="1" noChangeAspect="1" noMove="1" noResize="1" noEditPoints="1" noAdjustHandles="1" noChangeArrowheads="1" noChangeShapeType="1" noTextEdit="1"/>
              </p:cNvSpPr>
              <p:nvPr/>
            </p:nvSpPr>
            <p:spPr>
              <a:xfrm>
                <a:off x="2744763" y="2481716"/>
                <a:ext cx="2107693" cy="1104405"/>
              </a:xfrm>
              <a:prstGeom prst="rect">
                <a:avLst/>
              </a:prstGeom>
              <a:blipFill rotWithShape="1">
                <a:blip r:embed="rId4" cstate="print"/>
                <a:stretch>
                  <a:fillRect l="-5780"/>
                </a:stretch>
              </a:blipFill>
            </p:spPr>
            <p:txBody>
              <a:bodyPr/>
              <a:lstStyle/>
              <a:p>
                <a:r>
                  <a:rPr lang="en-US">
                    <a:noFill/>
                  </a:rPr>
                  <a:t> </a:t>
                </a:r>
              </a:p>
            </p:txBody>
          </p:sp>
        </mc:Fallback>
      </mc:AlternateContent>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7" name="TextBox 6"/>
          <p:cNvSpPr txBox="1"/>
          <p:nvPr/>
        </p:nvSpPr>
        <p:spPr>
          <a:xfrm>
            <a:off x="4419600" y="4114800"/>
            <a:ext cx="1752600" cy="461665"/>
          </a:xfrm>
          <a:prstGeom prst="rect">
            <a:avLst/>
          </a:prstGeom>
          <a:noFill/>
          <a:ln w="38100">
            <a:solidFill>
              <a:srgbClr val="003FBE"/>
            </a:solidFill>
          </a:ln>
        </p:spPr>
        <p:txBody>
          <a:bodyPr wrap="square" rtlCol="0">
            <a:spAutoFit/>
          </a:bodyPr>
          <a:lstStyle/>
          <a:p>
            <a:r>
              <a:rPr lang="en-US" sz="2400" b="0" dirty="0" smtClean="0"/>
              <a:t>12 in. = 1 ft</a:t>
            </a:r>
            <a:endParaRPr lang="en-US" sz="2400" b="0" dirty="0"/>
          </a:p>
        </p:txBody>
      </p:sp>
      <p:cxnSp>
        <p:nvCxnSpPr>
          <p:cNvPr id="13" name="Curved Connector 12"/>
          <p:cNvCxnSpPr>
            <a:stCxn id="7" idx="1"/>
          </p:cNvCxnSpPr>
          <p:nvPr/>
        </p:nvCxnSpPr>
        <p:spPr bwMode="auto">
          <a:xfrm rot="10800000">
            <a:off x="3825112" y="3588395"/>
            <a:ext cx="594489" cy="757238"/>
          </a:xfrm>
          <a:prstGeom prst="curvedConnector2">
            <a:avLst/>
          </a:prstGeom>
          <a:solidFill>
            <a:schemeClr val="accent1"/>
          </a:solidFill>
          <a:ln w="38100" cap="flat" cmpd="sng" algn="ctr">
            <a:solidFill>
              <a:srgbClr val="003FBE"/>
            </a:solidFill>
            <a:prstDash val="solid"/>
            <a:round/>
            <a:headEnd type="none" w="med" len="med"/>
            <a:tailEnd type="arrow"/>
          </a:ln>
          <a:effectLst/>
        </p:spPr>
      </p:cxnSp>
      <p:cxnSp>
        <p:nvCxnSpPr>
          <p:cNvPr id="9" name="Straight Connector 8"/>
          <p:cNvCxnSpPr/>
          <p:nvPr/>
        </p:nvCxnSpPr>
        <p:spPr>
          <a:xfrm flipV="1">
            <a:off x="3810000" y="3124200"/>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2" name="TextBox 1"/>
              <p:cNvSpPr txBox="1"/>
              <p:nvPr/>
            </p:nvSpPr>
            <p:spPr>
              <a:xfrm>
                <a:off x="4825611" y="2481716"/>
                <a:ext cx="2032389" cy="1011559"/>
              </a:xfrm>
              <a:prstGeom prst="rect">
                <a:avLst/>
              </a:prstGeom>
              <a:noFill/>
            </p:spPr>
            <p:txBody>
              <a:bodyPr wrap="square" rtlCol="0">
                <a:spAutoFit/>
              </a:bodyPr>
              <a:lstStyle/>
              <a:p>
                <a:r>
                  <a:rPr lang="en-US" sz="3600" dirty="0" smtClean="0">
                    <a:solidFill>
                      <a:srgbClr val="C00000"/>
                    </a:solidFill>
                    <a:latin typeface="+mj-lt"/>
                  </a:rPr>
                  <a:t>= </a:t>
                </a:r>
                <a14:m>
                  <m:oMath xmlns:m="http://schemas.openxmlformats.org/officeDocument/2006/math">
                    <m:f>
                      <m:fPr>
                        <m:ctrlPr>
                          <a:rPr lang="en-US" sz="3600" i="1" dirty="0" smtClean="0">
                            <a:solidFill>
                              <a:srgbClr val="C00000"/>
                            </a:solidFill>
                            <a:latin typeface="Cambria Math"/>
                          </a:rPr>
                        </m:ctrlPr>
                      </m:fPr>
                      <m:num>
                        <m:r>
                          <m:rPr>
                            <m:nor/>
                          </m:rPr>
                          <a:rPr lang="en-US" sz="3600" b="0" i="0" dirty="0" smtClean="0">
                            <a:solidFill>
                              <a:srgbClr val="C00000"/>
                            </a:solidFill>
                            <a:latin typeface="+mj-lt"/>
                          </a:rPr>
                          <m:t>48 </m:t>
                        </m:r>
                        <m:r>
                          <m:rPr>
                            <m:nor/>
                          </m:rPr>
                          <a:rPr lang="en-US" sz="3600" b="0" i="0" dirty="0" smtClean="0">
                            <a:solidFill>
                              <a:srgbClr val="C00000"/>
                            </a:solidFill>
                            <a:latin typeface="+mj-lt"/>
                          </a:rPr>
                          <m:t>in</m:t>
                        </m:r>
                        <m:r>
                          <m:rPr>
                            <m:nor/>
                          </m:rPr>
                          <a:rPr lang="en-US" sz="3600" b="0" i="0" dirty="0" smtClean="0">
                            <a:solidFill>
                              <a:srgbClr val="C00000"/>
                            </a:solidFill>
                            <a:latin typeface="+mj-lt"/>
                          </a:rPr>
                          <m:t>.</m:t>
                        </m:r>
                      </m:num>
                      <m:den>
                        <m:r>
                          <m:rPr>
                            <m:nor/>
                          </m:rPr>
                          <a:rPr lang="en-US" sz="3600" b="0" i="0" dirty="0" smtClean="0">
                            <a:solidFill>
                              <a:srgbClr val="C00000"/>
                            </a:solidFill>
                            <a:latin typeface="+mj-lt"/>
                          </a:rPr>
                          <m:t>1</m:t>
                        </m:r>
                      </m:den>
                    </m:f>
                  </m:oMath>
                </a14:m>
                <a:endParaRPr lang="en-US" sz="3600" dirty="0">
                  <a:solidFill>
                    <a:srgbClr val="C00000"/>
                  </a:solidFill>
                  <a:latin typeface="+mj-lt"/>
                </a:endParaRPr>
              </a:p>
            </p:txBody>
          </p:sp>
        </mc:Choice>
        <mc:Fallback>
          <p:sp>
            <p:nvSpPr>
              <p:cNvPr id="2" name="TextBox 1"/>
              <p:cNvSpPr txBox="1">
                <a:spLocks noRot="1" noChangeAspect="1" noMove="1" noResize="1" noEditPoints="1" noAdjustHandles="1" noChangeArrowheads="1" noChangeShapeType="1" noTextEdit="1"/>
              </p:cNvSpPr>
              <p:nvPr/>
            </p:nvSpPr>
            <p:spPr>
              <a:xfrm>
                <a:off x="4825611" y="2481716"/>
                <a:ext cx="2032389" cy="1011559"/>
              </a:xfrm>
              <a:prstGeom prst="rect">
                <a:avLst/>
              </a:prstGeom>
              <a:blipFill rotWithShape="1">
                <a:blip r:embed="rId5" cstate="print"/>
                <a:stretch>
                  <a:fillRect l="-9309" b="-78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4" name="TextBox 3"/>
              <p:cNvSpPr txBox="1"/>
              <p:nvPr/>
            </p:nvSpPr>
            <p:spPr>
              <a:xfrm>
                <a:off x="6477000" y="2697212"/>
                <a:ext cx="1965602"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1" i="0" smtClean="0">
                          <a:solidFill>
                            <a:srgbClr val="C00000"/>
                          </a:solidFill>
                          <a:latin typeface="Cambria Math"/>
                        </a:rPr>
                        <m:t>=</m:t>
                      </m:r>
                      <m:r>
                        <m:rPr>
                          <m:nor/>
                        </m:rPr>
                        <a:rPr lang="en-US" sz="3600" b="1" i="0" dirty="0" smtClean="0">
                          <a:solidFill>
                            <a:srgbClr val="C00000"/>
                          </a:solidFill>
                          <a:latin typeface="+mj-lt"/>
                        </a:rPr>
                        <m:t>48 </m:t>
                      </m:r>
                      <m:r>
                        <m:rPr>
                          <m:nor/>
                        </m:rPr>
                        <a:rPr lang="en-US" sz="3600" b="1" i="0" dirty="0" smtClean="0">
                          <a:solidFill>
                            <a:srgbClr val="C00000"/>
                          </a:solidFill>
                          <a:latin typeface="+mj-lt"/>
                        </a:rPr>
                        <m:t>in</m:t>
                      </m:r>
                      <m:r>
                        <m:rPr>
                          <m:nor/>
                        </m:rPr>
                        <a:rPr lang="en-US" sz="3600" b="1" i="0" dirty="0" smtClean="0">
                          <a:solidFill>
                            <a:srgbClr val="C00000"/>
                          </a:solidFill>
                          <a:latin typeface="+mj-lt"/>
                        </a:rPr>
                        <m:t>.</m:t>
                      </m:r>
                    </m:oMath>
                  </m:oMathPara>
                </a14:m>
                <a:endParaRPr lang="en-US" sz="3600" b="1" dirty="0">
                  <a:latin typeface="+mj-lt"/>
                </a:endParaRPr>
              </a:p>
            </p:txBody>
          </p:sp>
        </mc:Choice>
        <mc:Fallback>
          <p:sp>
            <p:nvSpPr>
              <p:cNvPr id="4" name="TextBox 3"/>
              <p:cNvSpPr txBox="1">
                <a:spLocks noRot="1" noChangeAspect="1" noMove="1" noResize="1" noEditPoints="1" noAdjustHandles="1" noChangeArrowheads="1" noChangeShapeType="1" noTextEdit="1"/>
              </p:cNvSpPr>
              <p:nvPr/>
            </p:nvSpPr>
            <p:spPr>
              <a:xfrm>
                <a:off x="6477000" y="2697212"/>
                <a:ext cx="1965602" cy="646331"/>
              </a:xfrm>
              <a:prstGeom prst="rect">
                <a:avLst/>
              </a:prstGeom>
              <a:blipFill rotWithShape="1">
                <a:blip r:embed="rId6" cstate="print"/>
                <a:stretch>
                  <a:fillRect/>
                </a:stretch>
              </a:blipFill>
            </p:spPr>
            <p:txBody>
              <a:bodyPr/>
              <a:lstStyle/>
              <a:p>
                <a:r>
                  <a:rPr lang="en-US">
                    <a:noFill/>
                  </a:rPr>
                  <a:t> </a:t>
                </a:r>
              </a:p>
            </p:txBody>
          </p:sp>
        </mc:Fallback>
      </mc:AlternateContent>
      <p:sp>
        <p:nvSpPr>
          <p:cNvPr id="14" name="Title 1"/>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t>Unit Conversion</a:t>
            </a:r>
            <a:endParaRPr lang="en-US" sz="4000" dirty="0"/>
          </a:p>
        </p:txBody>
      </p:sp>
    </p:spTree>
    <p:extLst>
      <p:ext uri="{BB962C8B-B14F-4D97-AF65-F5344CB8AC3E}">
        <p14:creationId xmlns:p14="http://schemas.microsoft.com/office/powerpoint/2010/main" xmlns="" val="330791332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7" grpId="0" animBg="1"/>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5"/>
          <p:cNvSpPr txBox="1">
            <a:spLocks/>
          </p:cNvSpPr>
          <p:nvPr/>
        </p:nvSpPr>
        <p:spPr>
          <a:xfrm>
            <a:off x="152400" y="2628900"/>
            <a:ext cx="8534400" cy="1143000"/>
          </a:xfrm>
          <a:prstGeom prst="rect">
            <a:avLst/>
          </a:prstGeom>
        </p:spPr>
        <p:txBody>
          <a:bodyPr/>
          <a:lstStyle/>
          <a:p>
            <a:pPr marL="274320" lvl="0" indent="-274320" fontAlgn="auto">
              <a:spcBef>
                <a:spcPts val="580"/>
              </a:spcBef>
              <a:spcAft>
                <a:spcPts val="0"/>
              </a:spcAft>
              <a:buClr>
                <a:schemeClr val="accent1"/>
              </a:buClr>
              <a:buSzPct val="85000"/>
              <a:buFont typeface="Arial" pitchFamily="34" charset="0"/>
              <a:buChar char="•"/>
              <a:defRPr/>
            </a:pPr>
            <a:endParaRPr lang="en-US" sz="2600" dirty="0" smtClean="0"/>
          </a:p>
          <a:p>
            <a:pPr marL="274320" lvl="0" indent="-274320" fontAlgn="auto">
              <a:spcBef>
                <a:spcPts val="580"/>
              </a:spcBef>
              <a:spcAft>
                <a:spcPts val="0"/>
              </a:spcAft>
              <a:buClr>
                <a:schemeClr val="accent1"/>
              </a:buClr>
              <a:buSzPct val="85000"/>
              <a:buFont typeface="Arial" pitchFamily="34" charset="0"/>
              <a:buChar char="•"/>
              <a:defRPr/>
            </a:pPr>
            <a:endParaRPr lang="en-US" sz="2600" dirty="0"/>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lang="en-US" sz="2600" dirty="0">
              <a:latin typeface="+mn-lt"/>
              <a:cs typeface="+mn-cs"/>
            </a:endParaRPr>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lang="en-US" sz="2600" dirty="0"/>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mc:AlternateContent xmlns:mc="http://schemas.openxmlformats.org/markup-compatibility/2006">
        <mc:Choice xmlns:a14="http://schemas.microsoft.com/office/drawing/2010/main" xmlns="" Requires="a14">
          <p:sp>
            <p:nvSpPr>
              <p:cNvPr id="3" name="Content Placeholder 5"/>
              <p:cNvSpPr txBox="1">
                <a:spLocks/>
              </p:cNvSpPr>
              <p:nvPr/>
            </p:nvSpPr>
            <p:spPr>
              <a:xfrm>
                <a:off x="304800" y="1626056"/>
                <a:ext cx="8732322" cy="1143000"/>
              </a:xfrm>
              <a:prstGeom prst="rect">
                <a:avLst/>
              </a:prstGeom>
            </p:spPr>
            <p:txBody>
              <a:bodyPr/>
              <a:lstStyle/>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r>
                  <a:rPr kumimoji="0" lang="en-US" sz="2600" b="0" i="0" u="none" strike="noStrike" kern="1200" cap="none" spc="0" normalizeH="0" noProof="0" dirty="0" smtClean="0">
                    <a:ln>
                      <a:noFill/>
                    </a:ln>
                    <a:solidFill>
                      <a:schemeClr val="tx1"/>
                    </a:solidFill>
                    <a:effectLst/>
                    <a:uLnTx/>
                    <a:uFillTx/>
                    <a:latin typeface="+mn-lt"/>
                    <a:ea typeface="+mn-ea"/>
                    <a:cs typeface="+mn-cs"/>
                  </a:rPr>
                  <a:t>4 </a:t>
                </a:r>
                <a:r>
                  <a:rPr kumimoji="0" lang="en-US" sz="2600" b="0" i="0" u="none" strike="noStrike" kern="1200" cap="none" spc="0" normalizeH="0" noProof="0" dirty="0" smtClean="0">
                    <a:ln>
                      <a:noFill/>
                    </a:ln>
                    <a:solidFill>
                      <a:schemeClr val="tx1"/>
                    </a:solidFill>
                    <a:effectLst/>
                    <a:uLnTx/>
                    <a:uFillTx/>
                    <a:latin typeface="+mn-lt"/>
                    <a:ea typeface="+mn-ea"/>
                    <a:cs typeface="+mn-cs"/>
                  </a:rPr>
                  <a:t>blocks = 1 </a:t>
                </a:r>
                <a:r>
                  <a:rPr kumimoji="0" lang="en-US" sz="2600" b="0" i="0" u="none" strike="noStrike" kern="1200" cap="none" spc="0" normalizeH="0" noProof="0" dirty="0" smtClean="0">
                    <a:ln>
                      <a:noFill/>
                    </a:ln>
                    <a:solidFill>
                      <a:schemeClr val="tx1"/>
                    </a:solidFill>
                    <a:effectLst/>
                    <a:uLnTx/>
                    <a:uFillTx/>
                    <a:latin typeface="+mn-lt"/>
                    <a:ea typeface="+mn-ea"/>
                    <a:cs typeface="+mn-cs"/>
                  </a:rPr>
                  <a:t>inch </a:t>
                </a:r>
                <a:r>
                  <a:rPr kumimoji="0" lang="en-US" sz="2600" b="0" i="0" u="none" strike="noStrike" kern="1200" cap="none" spc="0" normalizeH="0" noProof="0" dirty="0" smtClean="0">
                    <a:ln>
                      <a:noFill/>
                    </a:ln>
                    <a:solidFill>
                      <a:schemeClr val="tx1"/>
                    </a:solidFill>
                    <a:effectLst/>
                    <a:uLnTx/>
                    <a:uFillTx/>
                    <a:latin typeface="+mn-lt"/>
                    <a:ea typeface="+mn-ea"/>
                    <a:cs typeface="+mn-cs"/>
                  </a:rPr>
                  <a:t>in </a:t>
                </a:r>
                <a:r>
                  <a:rPr kumimoji="0" lang="en-US" sz="2600" b="0" i="0" u="none" strike="noStrike" kern="1200" cap="none" spc="0" normalizeH="0" noProof="0" dirty="0" smtClean="0">
                    <a:ln>
                      <a:noFill/>
                    </a:ln>
                    <a:solidFill>
                      <a:schemeClr val="tx1"/>
                    </a:solidFill>
                    <a:effectLst/>
                    <a:uLnTx/>
                    <a:uFillTx/>
                    <a:latin typeface="+mn-lt"/>
                    <a:ea typeface="+mn-ea"/>
                    <a:cs typeface="+mn-cs"/>
                  </a:rPr>
                  <a:t>length</a:t>
                </a:r>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r>
                  <a:rPr lang="en-US" sz="2600" dirty="0" smtClean="0">
                    <a:latin typeface="+mn-lt"/>
                  </a:rPr>
                  <a:t>What is the conversion factor to convert inches to blocks?</a:t>
                </a:r>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lang="en-US" sz="1200" dirty="0">
                  <a:latin typeface="+mn-lt"/>
                </a:endParaRPr>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r>
                  <a:rPr kumimoji="0" lang="en-US" sz="2600" b="0" u="none" strike="noStrike" kern="1200" cap="none" spc="0" normalizeH="0" noProof="0" dirty="0" smtClean="0">
                    <a:ln>
                      <a:noFill/>
                    </a:ln>
                    <a:solidFill>
                      <a:schemeClr val="tx1"/>
                    </a:solidFill>
                    <a:effectLst/>
                    <a:uLnTx/>
                    <a:uFillTx/>
                    <a:ea typeface="+mn-ea"/>
                    <a:cs typeface="+mn-cs"/>
                  </a:rPr>
                  <a:t> 				</a:t>
                </a:r>
                <a14:m>
                  <m:oMath xmlns:m="http://schemas.openxmlformats.org/officeDocument/2006/math">
                    <m:f>
                      <m:fPr>
                        <m:ctrlPr>
                          <a:rPr kumimoji="0" lang="en-US" sz="2600" b="0" i="1" u="none" strike="noStrike" kern="1200" cap="none" spc="0" normalizeH="0" noProof="0" smtClean="0">
                            <a:ln>
                              <a:noFill/>
                            </a:ln>
                            <a:solidFill>
                              <a:srgbClr val="FF0000"/>
                            </a:solidFill>
                            <a:effectLst/>
                            <a:uLnTx/>
                            <a:uFillTx/>
                            <a:latin typeface="Cambria Math"/>
                          </a:rPr>
                        </m:ctrlPr>
                      </m:fPr>
                      <m:num>
                        <m:r>
                          <m:rPr>
                            <m:nor/>
                          </m:rPr>
                          <a:rPr kumimoji="0" lang="en-US" sz="2600" b="0" i="0" u="none" strike="noStrike" kern="1200" cap="none" spc="0" normalizeH="0" noProof="0" smtClean="0">
                            <a:ln>
                              <a:noFill/>
                            </a:ln>
                            <a:solidFill>
                              <a:srgbClr val="FF0000"/>
                            </a:solidFill>
                            <a:effectLst/>
                            <a:uLnTx/>
                            <a:uFillTx/>
                            <a:latin typeface="Arial" panose="020B0604020202020204" pitchFamily="34" charset="0"/>
                            <a:cs typeface="Arial" panose="020B0604020202020204" pitchFamily="34" charset="0"/>
                          </a:rPr>
                          <m:t>4 </m:t>
                        </m:r>
                        <m:r>
                          <m:rPr>
                            <m:nor/>
                          </m:rPr>
                          <a:rPr kumimoji="0" lang="en-US" sz="2600" b="0" i="0" u="none" strike="noStrike" kern="1200" cap="none" spc="0" normalizeH="0" noProof="0" smtClean="0">
                            <a:ln>
                              <a:noFill/>
                            </a:ln>
                            <a:solidFill>
                              <a:srgbClr val="FF0000"/>
                            </a:solidFill>
                            <a:effectLst/>
                            <a:uLnTx/>
                            <a:uFillTx/>
                            <a:latin typeface="Arial" panose="020B0604020202020204" pitchFamily="34" charset="0"/>
                            <a:cs typeface="Arial" panose="020B0604020202020204" pitchFamily="34" charset="0"/>
                          </a:rPr>
                          <m:t>blocks</m:t>
                        </m:r>
                      </m:num>
                      <m:den>
                        <m:r>
                          <m:rPr>
                            <m:nor/>
                          </m:rPr>
                          <a:rPr kumimoji="0" lang="en-US" sz="2600" b="0" i="0" u="none" strike="noStrike" kern="1200" cap="none" spc="0" normalizeH="0" noProof="0" smtClean="0">
                            <a:ln>
                              <a:noFill/>
                            </a:ln>
                            <a:solidFill>
                              <a:srgbClr val="FF0000"/>
                            </a:solidFill>
                            <a:effectLst/>
                            <a:uLnTx/>
                            <a:uFillTx/>
                            <a:latin typeface="Arial" panose="020B0604020202020204" pitchFamily="34" charset="0"/>
                            <a:cs typeface="Arial" panose="020B0604020202020204" pitchFamily="34" charset="0"/>
                          </a:rPr>
                          <m:t>1 </m:t>
                        </m:r>
                        <m:r>
                          <m:rPr>
                            <m:nor/>
                          </m:rPr>
                          <a:rPr kumimoji="0" lang="en-US" sz="2600" b="0" i="0" u="none" strike="noStrike" kern="1200" cap="none" spc="0" normalizeH="0" noProof="0" smtClean="0">
                            <a:ln>
                              <a:noFill/>
                            </a:ln>
                            <a:solidFill>
                              <a:srgbClr val="FF0000"/>
                            </a:solidFill>
                            <a:effectLst/>
                            <a:uLnTx/>
                            <a:uFillTx/>
                            <a:latin typeface="Arial" panose="020B0604020202020204" pitchFamily="34" charset="0"/>
                            <a:cs typeface="Arial" panose="020B0604020202020204" pitchFamily="34" charset="0"/>
                          </a:rPr>
                          <m:t>in</m:t>
                        </m:r>
                        <m:r>
                          <m:rPr>
                            <m:nor/>
                          </m:rPr>
                          <a:rPr kumimoji="0" lang="en-US" sz="2600" b="0" i="0" u="none" strike="noStrike" kern="1200" cap="none" spc="0" normalizeH="0" noProof="0" smtClean="0">
                            <a:ln>
                              <a:noFill/>
                            </a:ln>
                            <a:solidFill>
                              <a:srgbClr val="FF0000"/>
                            </a:solidFill>
                            <a:effectLst/>
                            <a:uLnTx/>
                            <a:uFillTx/>
                            <a:latin typeface="Arial" panose="020B0604020202020204" pitchFamily="34" charset="0"/>
                            <a:cs typeface="Arial" panose="020B0604020202020204" pitchFamily="34" charset="0"/>
                          </a:rPr>
                          <m:t>.</m:t>
                        </m:r>
                      </m:den>
                    </m:f>
                  </m:oMath>
                </a14:m>
                <a:endParaRPr kumimoji="0" lang="en-US" sz="2600" b="0" i="0" u="none"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endParaRPr>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kumimoji="0" lang="en-US" sz="2600" b="0" i="0" u="none"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endParaRPr>
              </a:p>
              <a:p>
                <a:pPr marL="274320" indent="-274320" fontAlgn="auto">
                  <a:spcBef>
                    <a:spcPts val="3600"/>
                  </a:spcBef>
                  <a:spcAft>
                    <a:spcPts val="0"/>
                  </a:spcAft>
                  <a:buClr>
                    <a:schemeClr val="accent1"/>
                  </a:buClr>
                  <a:buSzPct val="85000"/>
                  <a:buFont typeface="Arial" pitchFamily="34" charset="0"/>
                  <a:buChar char="•"/>
                  <a:defRPr/>
                </a:pPr>
                <a:r>
                  <a:rPr lang="en-US" sz="2600" dirty="0" smtClean="0">
                    <a:latin typeface="+mn-lt"/>
                    <a:cs typeface="+mn-cs"/>
                  </a:rPr>
                  <a:t>6 in. = </a:t>
                </a:r>
                <a:r>
                  <a:rPr lang="en-US" sz="2600" dirty="0" smtClean="0"/>
                  <a:t>__________________blocks</a:t>
                </a:r>
                <a:endParaRPr lang="en-US" sz="2600" dirty="0"/>
              </a:p>
              <a:p>
                <a:pPr marL="274320" lvl="0" indent="-274320" fontAlgn="auto">
                  <a:spcBef>
                    <a:spcPts val="3600"/>
                  </a:spcBef>
                  <a:spcAft>
                    <a:spcPts val="0"/>
                  </a:spcAft>
                  <a:buClr>
                    <a:schemeClr val="accent1"/>
                  </a:buClr>
                  <a:buSzPct val="85000"/>
                  <a:buFont typeface="Arial" pitchFamily="34" charset="0"/>
                  <a:buChar char="•"/>
                  <a:defRPr/>
                </a:pPr>
                <a:r>
                  <a:rPr lang="en-US" sz="2600" dirty="0" smtClean="0">
                    <a:latin typeface="+mn-lt"/>
                    <a:cs typeface="+mn-cs"/>
                  </a:rPr>
                  <a:t>2 </a:t>
                </a:r>
                <a:r>
                  <a:rPr lang="en-US" sz="2600" dirty="0">
                    <a:latin typeface="+mn-lt"/>
                    <a:cs typeface="+mn-cs"/>
                  </a:rPr>
                  <a:t>½ </a:t>
                </a:r>
                <a:r>
                  <a:rPr lang="en-US" sz="2600" dirty="0" smtClean="0">
                    <a:latin typeface="+mn-lt"/>
                    <a:cs typeface="+mn-cs"/>
                  </a:rPr>
                  <a:t>in. </a:t>
                </a:r>
                <a:r>
                  <a:rPr lang="en-US" sz="2600" dirty="0">
                    <a:latin typeface="+mn-lt"/>
                    <a:cs typeface="+mn-cs"/>
                  </a:rPr>
                  <a:t>= </a:t>
                </a:r>
                <a:r>
                  <a:rPr lang="en-US" sz="2600" dirty="0" smtClean="0">
                    <a:latin typeface="+mn-lt"/>
                    <a:cs typeface="+mn-cs"/>
                  </a:rPr>
                  <a:t>__________________blocks</a:t>
                </a:r>
                <a:endParaRPr lang="en-US" sz="2600" dirty="0">
                  <a:latin typeface="+mn-lt"/>
                  <a:cs typeface="+mn-cs"/>
                </a:endParaRPr>
              </a:p>
              <a:p>
                <a:pPr marL="274320" lvl="0" indent="-274320" fontAlgn="auto">
                  <a:spcBef>
                    <a:spcPts val="3600"/>
                  </a:spcBef>
                  <a:spcAft>
                    <a:spcPts val="0"/>
                  </a:spcAft>
                  <a:buClr>
                    <a:schemeClr val="accent1"/>
                  </a:buClr>
                  <a:buSzPct val="85000"/>
                  <a:buFont typeface="Arial" pitchFamily="34" charset="0"/>
                  <a:buChar char="•"/>
                  <a:defRPr/>
                </a:pPr>
                <a:r>
                  <a:rPr lang="en-US" sz="2600" dirty="0"/>
                  <a:t>4 ¾ </a:t>
                </a:r>
                <a:r>
                  <a:rPr lang="en-US" sz="2600" dirty="0" smtClean="0"/>
                  <a:t>in. </a:t>
                </a:r>
                <a:r>
                  <a:rPr lang="en-US" sz="2600" dirty="0"/>
                  <a:t>= </a:t>
                </a:r>
                <a:r>
                  <a:rPr lang="en-US" sz="2600" dirty="0" smtClean="0"/>
                  <a:t>__________________blocks</a:t>
                </a:r>
                <a:endParaRPr lang="en-US" sz="2600" dirty="0"/>
              </a:p>
              <a:p>
                <a:pPr marL="457200" marR="0" lvl="0" indent="-457200" defTabSz="914400" rtl="0" eaLnBrk="1" fontAlgn="auto" latinLnBrk="0" hangingPunct="1">
                  <a:lnSpc>
                    <a:spcPct val="100000"/>
                  </a:lnSpc>
                  <a:spcBef>
                    <a:spcPts val="3600"/>
                  </a:spcBef>
                  <a:spcAft>
                    <a:spcPts val="0"/>
                  </a:spcAft>
                  <a:buClr>
                    <a:schemeClr val="accent1"/>
                  </a:buClr>
                  <a:buSzPct val="85000"/>
                  <a:buFont typeface="Arial" panose="020B0604020202020204" pitchFamily="34" charset="0"/>
                  <a:buChar char="•"/>
                  <a:tabLst/>
                  <a:defRPr/>
                </a:pPr>
                <a:endParaRPr lang="en-US" sz="2600" dirty="0" smtClean="0"/>
              </a:p>
              <a:p>
                <a:pPr marL="274320" marR="0" lvl="0" indent="-27432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mc:Choice>
        <mc:Fallback>
          <p:sp>
            <p:nvSpPr>
              <p:cNvPr id="3" name="Content Placeholder 5"/>
              <p:cNvSpPr txBox="1">
                <a:spLocks noRot="1" noChangeAspect="1" noMove="1" noResize="1" noEditPoints="1" noAdjustHandles="1" noChangeArrowheads="1" noChangeShapeType="1" noTextEdit="1"/>
              </p:cNvSpPr>
              <p:nvPr/>
            </p:nvSpPr>
            <p:spPr>
              <a:xfrm>
                <a:off x="304800" y="1626056"/>
                <a:ext cx="8732322" cy="1143000"/>
              </a:xfrm>
              <a:prstGeom prst="rect">
                <a:avLst/>
              </a:prstGeom>
              <a:blipFill rotWithShape="1">
                <a:blip r:embed="rId2" cstate="print"/>
                <a:stretch>
                  <a:fillRect l="-1187" t="-4813" b="-350267"/>
                </a:stretch>
              </a:blipFill>
            </p:spPr>
            <p:txBody>
              <a:bodyPr/>
              <a:lstStyle/>
              <a:p>
                <a:r>
                  <a:rPr lang="en-US">
                    <a:noFill/>
                  </a:rPr>
                  <a:t> </a:t>
                </a:r>
              </a:p>
            </p:txBody>
          </p:sp>
        </mc:Fallback>
      </mc:AlternateContent>
      <p:sp>
        <p:nvSpPr>
          <p:cNvPr id="5" name="Title 1"/>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t>More Unit Conversions</a:t>
            </a:r>
            <a:endParaRPr lang="en-US" sz="4000" dirty="0"/>
          </a:p>
        </p:txBody>
      </p:sp>
      <p:sp>
        <p:nvSpPr>
          <p:cNvPr id="15" name="TextBox 14"/>
          <p:cNvSpPr txBox="1"/>
          <p:nvPr/>
        </p:nvSpPr>
        <p:spPr>
          <a:xfrm>
            <a:off x="762000" y="976750"/>
            <a:ext cx="2168671" cy="646331"/>
          </a:xfrm>
          <a:prstGeom prst="rect">
            <a:avLst/>
          </a:prstGeom>
          <a:noFill/>
        </p:spPr>
        <p:txBody>
          <a:bodyPr wrap="none" rtlCol="0">
            <a:spAutoFit/>
          </a:bodyPr>
          <a:lstStyle/>
          <a:p>
            <a:r>
              <a:rPr lang="en-US" sz="3600" dirty="0" smtClean="0"/>
              <a:t>Your Turn</a:t>
            </a:r>
            <a:endParaRPr lang="en-US" sz="3600" dirty="0"/>
          </a:p>
        </p:txBody>
      </p:sp>
      <p:grpSp>
        <p:nvGrpSpPr>
          <p:cNvPr id="2" name="Group 1"/>
          <p:cNvGrpSpPr/>
          <p:nvPr/>
        </p:nvGrpSpPr>
        <p:grpSpPr>
          <a:xfrm>
            <a:off x="1715626" y="4215700"/>
            <a:ext cx="2809295" cy="588687"/>
            <a:chOff x="1715626" y="3693200"/>
            <a:chExt cx="2809295" cy="588687"/>
          </a:xfrm>
        </p:grpSpPr>
        <mc:AlternateContent xmlns:mc="http://schemas.openxmlformats.org/markup-compatibility/2006">
          <mc:Choice xmlns:a14="http://schemas.microsoft.com/office/drawing/2010/main" xmlns="" Requires="a14">
            <p:sp>
              <p:nvSpPr>
                <p:cNvPr id="16" name="TextBox 15"/>
                <p:cNvSpPr txBox="1"/>
                <p:nvPr/>
              </p:nvSpPr>
              <p:spPr>
                <a:xfrm>
                  <a:off x="1715626" y="3693200"/>
                  <a:ext cx="2809295" cy="588687"/>
                </a:xfrm>
                <a:prstGeom prst="rect">
                  <a:avLst/>
                </a:prstGeom>
                <a:noFill/>
              </p:spPr>
              <p:txBody>
                <a:bodyPr wrap="none" rtlCol="0">
                  <a:spAutoFit/>
                </a:bodyPr>
                <a:lstStyle/>
                <a:p>
                  <a:r>
                    <a:rPr lang="en-US" b="1" dirty="0" smtClean="0">
                      <a:solidFill>
                        <a:srgbClr val="C00000"/>
                      </a:solidFill>
                    </a:rPr>
                    <a:t> </a:t>
                  </a:r>
                  <a14:m>
                    <m:oMath xmlns:m="http://schemas.openxmlformats.org/officeDocument/2006/math">
                      <m:d>
                        <m:dPr>
                          <m:ctrlPr>
                            <a:rPr lang="en-US" i="1" dirty="0" smtClean="0">
                              <a:solidFill>
                                <a:srgbClr val="C00000"/>
                              </a:solidFill>
                              <a:latin typeface="Cambria Math"/>
                              <a:ea typeface="Cambria Math"/>
                            </a:rPr>
                          </m:ctrlPr>
                        </m:dPr>
                        <m:e>
                          <m:r>
                            <m:rPr>
                              <m:nor/>
                            </m:rPr>
                            <a:rPr lang="en-US" b="0" i="0" dirty="0" smtClean="0">
                              <a:solidFill>
                                <a:srgbClr val="C00000"/>
                              </a:solidFill>
                              <a:latin typeface="+mn-lt"/>
                              <a:ea typeface="Cambria Math"/>
                            </a:rPr>
                            <m:t>6</m:t>
                          </m:r>
                          <m:r>
                            <m:rPr>
                              <m:nor/>
                            </m:rPr>
                            <a:rPr lang="en-US" i="0" dirty="0" smtClean="0">
                              <a:solidFill>
                                <a:srgbClr val="C00000"/>
                              </a:solidFill>
                              <a:latin typeface="+mn-lt"/>
                              <a:ea typeface="Cambria Math"/>
                            </a:rPr>
                            <m:t> </m:t>
                          </m:r>
                          <m:r>
                            <m:rPr>
                              <m:nor/>
                            </m:rPr>
                            <a:rPr lang="en-US" i="0" dirty="0" smtClean="0">
                              <a:solidFill>
                                <a:srgbClr val="C00000"/>
                              </a:solidFill>
                              <a:latin typeface="+mn-lt"/>
                              <a:ea typeface="Cambria Math"/>
                            </a:rPr>
                            <m:t>in</m:t>
                          </m:r>
                          <m:r>
                            <m:rPr>
                              <m:nor/>
                            </m:rPr>
                            <a:rPr lang="en-US" i="0" dirty="0" smtClean="0">
                              <a:solidFill>
                                <a:srgbClr val="C00000"/>
                              </a:solidFill>
                              <a:latin typeface="+mn-lt"/>
                              <a:ea typeface="Cambria Math"/>
                            </a:rPr>
                            <m:t>. </m:t>
                          </m:r>
                          <m:r>
                            <m:rPr>
                              <m:nor/>
                            </m:rPr>
                            <a:rPr lang="en-US" i="0" dirty="0">
                              <a:solidFill>
                                <a:srgbClr val="C00000"/>
                              </a:solidFill>
                              <a:latin typeface="+mn-lt"/>
                              <a:ea typeface="Cambria Math"/>
                            </a:rPr>
                            <m:t>×</m:t>
                          </m:r>
                          <m:f>
                            <m:fPr>
                              <m:ctrlPr>
                                <a:rPr lang="en-US" i="1" dirty="0">
                                  <a:solidFill>
                                    <a:srgbClr val="C00000"/>
                                  </a:solidFill>
                                  <a:latin typeface="Cambria Math"/>
                                </a:rPr>
                              </m:ctrlPr>
                            </m:fPr>
                            <m:num>
                              <m:r>
                                <m:rPr>
                                  <m:nor/>
                                </m:rPr>
                                <a:rPr lang="en-US" i="0" dirty="0" smtClean="0">
                                  <a:solidFill>
                                    <a:srgbClr val="C00000"/>
                                  </a:solidFill>
                                  <a:latin typeface="+mn-lt"/>
                                </a:rPr>
                                <m:t>4 </m:t>
                              </m:r>
                              <m:r>
                                <m:rPr>
                                  <m:nor/>
                                </m:rPr>
                                <a:rPr lang="en-US" i="0" dirty="0" smtClean="0">
                                  <a:solidFill>
                                    <a:srgbClr val="C00000"/>
                                  </a:solidFill>
                                  <a:latin typeface="+mn-lt"/>
                                </a:rPr>
                                <m:t>blocks</m:t>
                              </m:r>
                            </m:num>
                            <m:den>
                              <m:r>
                                <m:rPr>
                                  <m:nor/>
                                </m:rPr>
                                <a:rPr lang="en-US" dirty="0" smtClean="0">
                                  <a:solidFill>
                                    <a:srgbClr val="C00000"/>
                                  </a:solidFill>
                                  <a:latin typeface="+mn-lt"/>
                                </a:rPr>
                                <m:t>1</m:t>
                              </m:r>
                              <m:r>
                                <m:rPr>
                                  <m:nor/>
                                </m:rPr>
                                <a:rPr lang="en-US" i="1" dirty="0" smtClean="0">
                                  <a:solidFill>
                                    <a:srgbClr val="C00000"/>
                                  </a:solidFill>
                                  <a:latin typeface="+mn-lt"/>
                                </a:rPr>
                                <m:t> </m:t>
                              </m:r>
                              <m:r>
                                <m:rPr>
                                  <m:nor/>
                                </m:rPr>
                                <a:rPr lang="en-US" dirty="0" smtClean="0">
                                  <a:solidFill>
                                    <a:srgbClr val="C00000"/>
                                  </a:solidFill>
                                  <a:latin typeface="+mn-lt"/>
                                </a:rPr>
                                <m:t>in</m:t>
                              </m:r>
                              <m:r>
                                <m:rPr>
                                  <m:nor/>
                                </m:rPr>
                                <a:rPr lang="en-US" dirty="0" smtClean="0">
                                  <a:solidFill>
                                    <a:srgbClr val="C00000"/>
                                  </a:solidFill>
                                  <a:latin typeface="+mn-lt"/>
                                </a:rPr>
                                <m:t>.</m:t>
                              </m:r>
                            </m:den>
                          </m:f>
                        </m:e>
                      </m:d>
                    </m:oMath>
                  </a14:m>
                  <a:r>
                    <a:rPr lang="en-US" dirty="0" smtClean="0">
                      <a:solidFill>
                        <a:srgbClr val="C00000"/>
                      </a:solidFill>
                      <a:latin typeface="+mn-lt"/>
                    </a:rPr>
                    <a:t> </a:t>
                  </a:r>
                  <a:r>
                    <a:rPr lang="en-US" b="1" dirty="0" smtClean="0">
                      <a:solidFill>
                        <a:srgbClr val="C00000"/>
                      </a:solidFill>
                    </a:rPr>
                    <a:t>=  </a:t>
                  </a:r>
                  <a:r>
                    <a:rPr lang="en-US" sz="3200" b="1" dirty="0" smtClean="0">
                      <a:solidFill>
                        <a:srgbClr val="C00000"/>
                      </a:solidFill>
                    </a:rPr>
                    <a:t>24</a:t>
                  </a:r>
                  <a:endParaRPr lang="en-US" sz="3200" b="1" dirty="0">
                    <a:solidFill>
                      <a:srgbClr val="C00000"/>
                    </a:solidFill>
                  </a:endParaRPr>
                </a:p>
              </p:txBody>
            </p:sp>
          </mc:Choice>
          <mc:Fallback>
            <p:sp>
              <p:nvSpPr>
                <p:cNvPr id="16" name="TextBox 15"/>
                <p:cNvSpPr txBox="1">
                  <a:spLocks noRot="1" noChangeAspect="1" noMove="1" noResize="1" noEditPoints="1" noAdjustHandles="1" noChangeArrowheads="1" noChangeShapeType="1" noTextEdit="1"/>
                </p:cNvSpPr>
                <p:nvPr/>
              </p:nvSpPr>
              <p:spPr>
                <a:xfrm>
                  <a:off x="1715626" y="3693200"/>
                  <a:ext cx="2809295" cy="588687"/>
                </a:xfrm>
                <a:prstGeom prst="rect">
                  <a:avLst/>
                </a:prstGeom>
                <a:blipFill rotWithShape="1">
                  <a:blip r:embed="rId3" cstate="print"/>
                  <a:stretch>
                    <a:fillRect t="-21875" r="-4772" b="-25000"/>
                  </a:stretch>
                </a:blipFill>
              </p:spPr>
              <p:txBody>
                <a:bodyPr/>
                <a:lstStyle/>
                <a:p>
                  <a:r>
                    <a:rPr lang="en-US">
                      <a:noFill/>
                    </a:rPr>
                    <a:t> </a:t>
                  </a:r>
                </a:p>
              </p:txBody>
            </p:sp>
          </mc:Fallback>
        </mc:AlternateContent>
        <p:cxnSp>
          <p:nvCxnSpPr>
            <p:cNvPr id="18" name="Straight Connector 17"/>
            <p:cNvCxnSpPr/>
            <p:nvPr/>
          </p:nvCxnSpPr>
          <p:spPr>
            <a:xfrm flipV="1">
              <a:off x="2209800" y="3933675"/>
              <a:ext cx="190500" cy="16285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028459" y="4086436"/>
              <a:ext cx="266700" cy="152761"/>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2057400" y="5106350"/>
            <a:ext cx="3001656" cy="588687"/>
            <a:chOff x="2057400" y="4583850"/>
            <a:chExt cx="3001656" cy="588687"/>
          </a:xfrm>
        </p:grpSpPr>
        <mc:AlternateContent xmlns:mc="http://schemas.openxmlformats.org/markup-compatibility/2006">
          <mc:Choice xmlns:a14="http://schemas.microsoft.com/office/drawing/2010/main" xmlns="" Requires="a14">
            <p:sp>
              <p:nvSpPr>
                <p:cNvPr id="14" name="TextBox 13"/>
                <p:cNvSpPr txBox="1"/>
                <p:nvPr/>
              </p:nvSpPr>
              <p:spPr>
                <a:xfrm>
                  <a:off x="2057400" y="4583850"/>
                  <a:ext cx="3001656" cy="588687"/>
                </a:xfrm>
                <a:prstGeom prst="rect">
                  <a:avLst/>
                </a:prstGeom>
                <a:noFill/>
              </p:spPr>
              <p:txBody>
                <a:bodyPr wrap="none" rtlCol="0">
                  <a:spAutoFit/>
                </a:bodyPr>
                <a:lstStyle/>
                <a:p>
                  <a:r>
                    <a:rPr lang="en-US" b="1" dirty="0" smtClean="0">
                      <a:solidFill>
                        <a:srgbClr val="C00000"/>
                      </a:solidFill>
                    </a:rPr>
                    <a:t> </a:t>
                  </a:r>
                  <a14:m>
                    <m:oMath xmlns:m="http://schemas.openxmlformats.org/officeDocument/2006/math">
                      <m:d>
                        <m:dPr>
                          <m:ctrlPr>
                            <a:rPr lang="en-US" i="1" dirty="0" smtClean="0">
                              <a:solidFill>
                                <a:srgbClr val="C00000"/>
                              </a:solidFill>
                              <a:latin typeface="Cambria Math"/>
                              <a:ea typeface="Cambria Math"/>
                            </a:rPr>
                          </m:ctrlPr>
                        </m:dPr>
                        <m:e>
                          <m:r>
                            <m:rPr>
                              <m:nor/>
                            </m:rPr>
                            <a:rPr lang="en-US" b="0" i="0" dirty="0" smtClean="0">
                              <a:solidFill>
                                <a:srgbClr val="C00000"/>
                              </a:solidFill>
                              <a:latin typeface="+mn-lt"/>
                              <a:ea typeface="Cambria Math"/>
                            </a:rPr>
                            <m:t>2.5</m:t>
                          </m:r>
                          <m:r>
                            <m:rPr>
                              <m:nor/>
                            </m:rPr>
                            <a:rPr lang="en-US" i="0" dirty="0" smtClean="0">
                              <a:solidFill>
                                <a:srgbClr val="C00000"/>
                              </a:solidFill>
                              <a:latin typeface="+mn-lt"/>
                              <a:ea typeface="Cambria Math"/>
                            </a:rPr>
                            <m:t> </m:t>
                          </m:r>
                          <m:r>
                            <m:rPr>
                              <m:nor/>
                            </m:rPr>
                            <a:rPr lang="en-US" i="0" dirty="0" smtClean="0">
                              <a:solidFill>
                                <a:srgbClr val="C00000"/>
                              </a:solidFill>
                              <a:latin typeface="+mn-lt"/>
                              <a:ea typeface="Cambria Math"/>
                            </a:rPr>
                            <m:t>in</m:t>
                          </m:r>
                          <m:r>
                            <m:rPr>
                              <m:nor/>
                            </m:rPr>
                            <a:rPr lang="en-US" i="0" dirty="0" smtClean="0">
                              <a:solidFill>
                                <a:srgbClr val="C00000"/>
                              </a:solidFill>
                              <a:latin typeface="+mn-lt"/>
                              <a:ea typeface="Cambria Math"/>
                            </a:rPr>
                            <m:t>. </m:t>
                          </m:r>
                          <m:r>
                            <m:rPr>
                              <m:nor/>
                            </m:rPr>
                            <a:rPr lang="en-US" i="0" dirty="0">
                              <a:solidFill>
                                <a:srgbClr val="C00000"/>
                              </a:solidFill>
                              <a:latin typeface="+mn-lt"/>
                              <a:ea typeface="Cambria Math"/>
                            </a:rPr>
                            <m:t>×</m:t>
                          </m:r>
                          <m:f>
                            <m:fPr>
                              <m:ctrlPr>
                                <a:rPr lang="en-US" i="1" dirty="0">
                                  <a:solidFill>
                                    <a:srgbClr val="C00000"/>
                                  </a:solidFill>
                                  <a:latin typeface="Cambria Math"/>
                                </a:rPr>
                              </m:ctrlPr>
                            </m:fPr>
                            <m:num>
                              <m:r>
                                <m:rPr>
                                  <m:nor/>
                                </m:rPr>
                                <a:rPr lang="en-US" i="0" dirty="0" smtClean="0">
                                  <a:solidFill>
                                    <a:srgbClr val="C00000"/>
                                  </a:solidFill>
                                  <a:latin typeface="+mn-lt"/>
                                </a:rPr>
                                <m:t>4 </m:t>
                              </m:r>
                              <m:r>
                                <m:rPr>
                                  <m:nor/>
                                </m:rPr>
                                <a:rPr lang="en-US" i="0" dirty="0" smtClean="0">
                                  <a:solidFill>
                                    <a:srgbClr val="C00000"/>
                                  </a:solidFill>
                                  <a:latin typeface="+mn-lt"/>
                                </a:rPr>
                                <m:t>blocks</m:t>
                              </m:r>
                            </m:num>
                            <m:den>
                              <m:r>
                                <m:rPr>
                                  <m:nor/>
                                </m:rPr>
                                <a:rPr lang="en-US" dirty="0" smtClean="0">
                                  <a:solidFill>
                                    <a:srgbClr val="C00000"/>
                                  </a:solidFill>
                                  <a:latin typeface="+mn-lt"/>
                                </a:rPr>
                                <m:t>1</m:t>
                              </m:r>
                              <m:r>
                                <m:rPr>
                                  <m:nor/>
                                </m:rPr>
                                <a:rPr lang="en-US" i="1" dirty="0" smtClean="0">
                                  <a:solidFill>
                                    <a:srgbClr val="C00000"/>
                                  </a:solidFill>
                                  <a:latin typeface="+mn-lt"/>
                                </a:rPr>
                                <m:t> </m:t>
                              </m:r>
                              <m:r>
                                <m:rPr>
                                  <m:nor/>
                                </m:rPr>
                                <a:rPr lang="en-US" dirty="0" smtClean="0">
                                  <a:solidFill>
                                    <a:srgbClr val="C00000"/>
                                  </a:solidFill>
                                  <a:latin typeface="+mn-lt"/>
                                </a:rPr>
                                <m:t>in</m:t>
                              </m:r>
                              <m:r>
                                <m:rPr>
                                  <m:nor/>
                                </m:rPr>
                                <a:rPr lang="en-US" dirty="0" smtClean="0">
                                  <a:solidFill>
                                    <a:srgbClr val="C00000"/>
                                  </a:solidFill>
                                  <a:latin typeface="+mn-lt"/>
                                </a:rPr>
                                <m:t>.</m:t>
                              </m:r>
                            </m:den>
                          </m:f>
                        </m:e>
                      </m:d>
                    </m:oMath>
                  </a14:m>
                  <a:r>
                    <a:rPr lang="en-US" dirty="0" smtClean="0">
                      <a:solidFill>
                        <a:srgbClr val="C00000"/>
                      </a:solidFill>
                      <a:latin typeface="+mn-lt"/>
                    </a:rPr>
                    <a:t> </a:t>
                  </a:r>
                  <a:r>
                    <a:rPr lang="en-US" b="1" dirty="0" smtClean="0">
                      <a:solidFill>
                        <a:srgbClr val="C00000"/>
                      </a:solidFill>
                    </a:rPr>
                    <a:t>=  </a:t>
                  </a:r>
                  <a:r>
                    <a:rPr lang="en-US" sz="3200" b="1" dirty="0" smtClean="0">
                      <a:solidFill>
                        <a:srgbClr val="C00000"/>
                      </a:solidFill>
                    </a:rPr>
                    <a:t>10</a:t>
                  </a:r>
                  <a:endParaRPr lang="en-US" sz="3200" b="1" dirty="0">
                    <a:solidFill>
                      <a:srgbClr val="C00000"/>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2057400" y="4583850"/>
                  <a:ext cx="3001656" cy="588687"/>
                </a:xfrm>
                <a:prstGeom prst="rect">
                  <a:avLst/>
                </a:prstGeom>
                <a:blipFill rotWithShape="1">
                  <a:blip r:embed="rId4" cstate="print"/>
                  <a:stretch>
                    <a:fillRect t="-21875" r="-4268" b="-25000"/>
                  </a:stretch>
                </a:blipFill>
              </p:spPr>
              <p:txBody>
                <a:bodyPr/>
                <a:lstStyle/>
                <a:p>
                  <a:r>
                    <a:rPr lang="en-US">
                      <a:noFill/>
                    </a:rPr>
                    <a:t> </a:t>
                  </a:r>
                </a:p>
              </p:txBody>
            </p:sp>
          </mc:Fallback>
        </mc:AlternateContent>
        <p:cxnSp>
          <p:nvCxnSpPr>
            <p:cNvPr id="20" name="Straight Connector 19"/>
            <p:cNvCxnSpPr/>
            <p:nvPr/>
          </p:nvCxnSpPr>
          <p:spPr>
            <a:xfrm flipV="1">
              <a:off x="2740171" y="4808639"/>
              <a:ext cx="190500" cy="16285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558830" y="4961400"/>
              <a:ext cx="266700" cy="152761"/>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2057400" y="5973149"/>
            <a:ext cx="3129896" cy="595158"/>
            <a:chOff x="2057400" y="5450649"/>
            <a:chExt cx="3129896" cy="595158"/>
          </a:xfrm>
        </p:grpSpPr>
        <mc:AlternateContent xmlns:mc="http://schemas.openxmlformats.org/markup-compatibility/2006">
          <mc:Choice xmlns:a14="http://schemas.microsoft.com/office/drawing/2010/main" xmlns="" Requires="a14">
            <p:sp>
              <p:nvSpPr>
                <p:cNvPr id="17" name="TextBox 16"/>
                <p:cNvSpPr txBox="1"/>
                <p:nvPr/>
              </p:nvSpPr>
              <p:spPr>
                <a:xfrm>
                  <a:off x="2057400" y="5450649"/>
                  <a:ext cx="3129896" cy="588687"/>
                </a:xfrm>
                <a:prstGeom prst="rect">
                  <a:avLst/>
                </a:prstGeom>
                <a:noFill/>
              </p:spPr>
              <p:txBody>
                <a:bodyPr wrap="none" rtlCol="0">
                  <a:spAutoFit/>
                </a:bodyPr>
                <a:lstStyle/>
                <a:p>
                  <a:r>
                    <a:rPr lang="en-US" b="1" dirty="0" smtClean="0">
                      <a:solidFill>
                        <a:srgbClr val="C00000"/>
                      </a:solidFill>
                    </a:rPr>
                    <a:t> </a:t>
                  </a:r>
                  <a14:m>
                    <m:oMath xmlns:m="http://schemas.openxmlformats.org/officeDocument/2006/math">
                      <m:d>
                        <m:dPr>
                          <m:ctrlPr>
                            <a:rPr lang="en-US" i="1" dirty="0" smtClean="0">
                              <a:solidFill>
                                <a:srgbClr val="C00000"/>
                              </a:solidFill>
                              <a:latin typeface="Cambria Math"/>
                              <a:ea typeface="Cambria Math"/>
                            </a:rPr>
                          </m:ctrlPr>
                        </m:dPr>
                        <m:e>
                          <m:r>
                            <m:rPr>
                              <m:nor/>
                            </m:rPr>
                            <a:rPr lang="en-US" b="0" i="0" dirty="0" smtClean="0">
                              <a:solidFill>
                                <a:srgbClr val="C00000"/>
                              </a:solidFill>
                              <a:latin typeface="+mn-lt"/>
                              <a:ea typeface="Cambria Math"/>
                            </a:rPr>
                            <m:t>4.75</m:t>
                          </m:r>
                          <m:r>
                            <m:rPr>
                              <m:nor/>
                            </m:rPr>
                            <a:rPr lang="en-US" i="0" dirty="0" smtClean="0">
                              <a:solidFill>
                                <a:srgbClr val="C00000"/>
                              </a:solidFill>
                              <a:latin typeface="+mn-lt"/>
                              <a:ea typeface="Cambria Math"/>
                            </a:rPr>
                            <m:t> </m:t>
                          </m:r>
                          <m:r>
                            <m:rPr>
                              <m:nor/>
                            </m:rPr>
                            <a:rPr lang="en-US" i="0" dirty="0" smtClean="0">
                              <a:solidFill>
                                <a:srgbClr val="C00000"/>
                              </a:solidFill>
                              <a:latin typeface="+mn-lt"/>
                              <a:ea typeface="Cambria Math"/>
                            </a:rPr>
                            <m:t>in</m:t>
                          </m:r>
                          <m:r>
                            <m:rPr>
                              <m:nor/>
                            </m:rPr>
                            <a:rPr lang="en-US" i="0" dirty="0" smtClean="0">
                              <a:solidFill>
                                <a:srgbClr val="C00000"/>
                              </a:solidFill>
                              <a:latin typeface="+mn-lt"/>
                              <a:ea typeface="Cambria Math"/>
                            </a:rPr>
                            <m:t>. </m:t>
                          </m:r>
                          <m:r>
                            <m:rPr>
                              <m:nor/>
                            </m:rPr>
                            <a:rPr lang="en-US" i="0" dirty="0">
                              <a:solidFill>
                                <a:srgbClr val="C00000"/>
                              </a:solidFill>
                              <a:latin typeface="+mn-lt"/>
                              <a:ea typeface="Cambria Math"/>
                            </a:rPr>
                            <m:t>×</m:t>
                          </m:r>
                          <m:f>
                            <m:fPr>
                              <m:ctrlPr>
                                <a:rPr lang="en-US" i="1" dirty="0">
                                  <a:solidFill>
                                    <a:srgbClr val="C00000"/>
                                  </a:solidFill>
                                  <a:latin typeface="Cambria Math"/>
                                </a:rPr>
                              </m:ctrlPr>
                            </m:fPr>
                            <m:num>
                              <m:r>
                                <m:rPr>
                                  <m:nor/>
                                </m:rPr>
                                <a:rPr lang="en-US" i="0" dirty="0" smtClean="0">
                                  <a:solidFill>
                                    <a:srgbClr val="C00000"/>
                                  </a:solidFill>
                                  <a:latin typeface="+mn-lt"/>
                                </a:rPr>
                                <m:t>4 </m:t>
                              </m:r>
                              <m:r>
                                <m:rPr>
                                  <m:nor/>
                                </m:rPr>
                                <a:rPr lang="en-US" i="0" dirty="0" smtClean="0">
                                  <a:solidFill>
                                    <a:srgbClr val="C00000"/>
                                  </a:solidFill>
                                  <a:latin typeface="+mn-lt"/>
                                </a:rPr>
                                <m:t>blocks</m:t>
                              </m:r>
                            </m:num>
                            <m:den>
                              <m:r>
                                <m:rPr>
                                  <m:nor/>
                                </m:rPr>
                                <a:rPr lang="en-US" dirty="0" smtClean="0">
                                  <a:solidFill>
                                    <a:srgbClr val="C00000"/>
                                  </a:solidFill>
                                  <a:latin typeface="+mn-lt"/>
                                </a:rPr>
                                <m:t>1</m:t>
                              </m:r>
                              <m:r>
                                <m:rPr>
                                  <m:nor/>
                                </m:rPr>
                                <a:rPr lang="en-US" i="1" dirty="0" smtClean="0">
                                  <a:solidFill>
                                    <a:srgbClr val="C00000"/>
                                  </a:solidFill>
                                  <a:latin typeface="+mn-lt"/>
                                </a:rPr>
                                <m:t> </m:t>
                              </m:r>
                              <m:r>
                                <m:rPr>
                                  <m:nor/>
                                </m:rPr>
                                <a:rPr lang="en-US" dirty="0" smtClean="0">
                                  <a:solidFill>
                                    <a:srgbClr val="C00000"/>
                                  </a:solidFill>
                                  <a:latin typeface="+mn-lt"/>
                                </a:rPr>
                                <m:t>in</m:t>
                              </m:r>
                              <m:r>
                                <m:rPr>
                                  <m:nor/>
                                </m:rPr>
                                <a:rPr lang="en-US" dirty="0" smtClean="0">
                                  <a:solidFill>
                                    <a:srgbClr val="C00000"/>
                                  </a:solidFill>
                                  <a:latin typeface="+mn-lt"/>
                                </a:rPr>
                                <m:t>.</m:t>
                              </m:r>
                            </m:den>
                          </m:f>
                        </m:e>
                      </m:d>
                    </m:oMath>
                  </a14:m>
                  <a:r>
                    <a:rPr lang="en-US" dirty="0" smtClean="0">
                      <a:solidFill>
                        <a:srgbClr val="C00000"/>
                      </a:solidFill>
                      <a:latin typeface="+mn-lt"/>
                    </a:rPr>
                    <a:t> </a:t>
                  </a:r>
                  <a:r>
                    <a:rPr lang="en-US" b="1" dirty="0" smtClean="0">
                      <a:solidFill>
                        <a:srgbClr val="C00000"/>
                      </a:solidFill>
                    </a:rPr>
                    <a:t>=  </a:t>
                  </a:r>
                  <a:r>
                    <a:rPr lang="en-US" sz="3200" b="1" dirty="0" smtClean="0">
                      <a:solidFill>
                        <a:srgbClr val="C00000"/>
                      </a:solidFill>
                    </a:rPr>
                    <a:t>19</a:t>
                  </a:r>
                  <a:endParaRPr lang="en-US" sz="3200" b="1" dirty="0">
                    <a:solidFill>
                      <a:srgbClr val="C00000"/>
                    </a:solidFill>
                  </a:endParaRPr>
                </a:p>
              </p:txBody>
            </p:sp>
          </mc:Choice>
          <mc:Fallback>
            <p:sp>
              <p:nvSpPr>
                <p:cNvPr id="17" name="TextBox 16"/>
                <p:cNvSpPr txBox="1">
                  <a:spLocks noRot="1" noChangeAspect="1" noMove="1" noResize="1" noEditPoints="1" noAdjustHandles="1" noChangeArrowheads="1" noChangeShapeType="1" noTextEdit="1"/>
                </p:cNvSpPr>
                <p:nvPr/>
              </p:nvSpPr>
              <p:spPr>
                <a:xfrm>
                  <a:off x="2057400" y="5450649"/>
                  <a:ext cx="3129896" cy="588687"/>
                </a:xfrm>
                <a:prstGeom prst="rect">
                  <a:avLst/>
                </a:prstGeom>
                <a:blipFill rotWithShape="1">
                  <a:blip r:embed="rId5" cstate="print"/>
                  <a:stretch>
                    <a:fillRect t="-21875" r="-4094" b="-25000"/>
                  </a:stretch>
                </a:blipFill>
              </p:spPr>
              <p:txBody>
                <a:bodyPr/>
                <a:lstStyle/>
                <a:p>
                  <a:r>
                    <a:rPr lang="en-US">
                      <a:noFill/>
                    </a:rPr>
                    <a:t> </a:t>
                  </a:r>
                </a:p>
              </p:txBody>
            </p:sp>
          </mc:Fallback>
        </mc:AlternateContent>
        <p:cxnSp>
          <p:nvCxnSpPr>
            <p:cNvPr id="22" name="Straight Connector 21"/>
            <p:cNvCxnSpPr/>
            <p:nvPr/>
          </p:nvCxnSpPr>
          <p:spPr>
            <a:xfrm flipV="1">
              <a:off x="2835421" y="5740285"/>
              <a:ext cx="190500" cy="16285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654080" y="5893046"/>
              <a:ext cx="266700" cy="152761"/>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pic>
        <p:nvPicPr>
          <p:cNvPr id="24" name="Picture 2" descr="C:\Users\CaffreyJJ\AppData\Local\Microsoft\Windows\Temporary Internet Files\Content.IE5\8BDRSTNB\MPj03138460000[1].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a:stretch/>
        </p:blipFill>
        <p:spPr bwMode="auto">
          <a:xfrm>
            <a:off x="7086600" y="3809114"/>
            <a:ext cx="2461868" cy="3118366"/>
          </a:xfrm>
          <a:prstGeom prst="rect">
            <a:avLst/>
          </a:prstGeom>
          <a:noFill/>
        </p:spPr>
      </p:pic>
    </p:spTree>
    <p:extLst>
      <p:ext uri="{BB962C8B-B14F-4D97-AF65-F5344CB8AC3E}">
        <p14:creationId xmlns:p14="http://schemas.microsoft.com/office/powerpoint/2010/main" xmlns="" val="395854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5"/>
          <p:cNvSpPr txBox="1">
            <a:spLocks/>
          </p:cNvSpPr>
          <p:nvPr/>
        </p:nvSpPr>
        <p:spPr>
          <a:xfrm>
            <a:off x="152400" y="2628900"/>
            <a:ext cx="8534400" cy="1143000"/>
          </a:xfrm>
          <a:prstGeom prst="rect">
            <a:avLst/>
          </a:prstGeom>
        </p:spPr>
        <p:txBody>
          <a:bodyPr/>
          <a:lstStyle/>
          <a:p>
            <a:pPr marL="274320" lvl="0" indent="-274320" fontAlgn="auto">
              <a:spcBef>
                <a:spcPts val="580"/>
              </a:spcBef>
              <a:spcAft>
                <a:spcPts val="0"/>
              </a:spcAft>
              <a:buClr>
                <a:schemeClr val="accent1"/>
              </a:buClr>
              <a:buSzPct val="85000"/>
              <a:buFont typeface="Arial" pitchFamily="34" charset="0"/>
              <a:buChar char="•"/>
              <a:defRPr/>
            </a:pPr>
            <a:endParaRPr lang="en-US" sz="2600" dirty="0" smtClean="0"/>
          </a:p>
          <a:p>
            <a:pPr marL="274320" lvl="0" indent="-274320" fontAlgn="auto">
              <a:spcBef>
                <a:spcPts val="580"/>
              </a:spcBef>
              <a:spcAft>
                <a:spcPts val="0"/>
              </a:spcAft>
              <a:buClr>
                <a:schemeClr val="accent1"/>
              </a:buClr>
              <a:buSzPct val="85000"/>
              <a:buFont typeface="Arial" pitchFamily="34" charset="0"/>
              <a:buChar char="•"/>
              <a:defRPr/>
            </a:pPr>
            <a:endParaRPr lang="en-US" sz="2600" dirty="0"/>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lang="en-US" sz="2600" dirty="0">
              <a:latin typeface="+mn-lt"/>
              <a:cs typeface="+mn-cs"/>
            </a:endParaRPr>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lang="en-US" sz="2600" dirty="0"/>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5"/>
          <p:cNvSpPr txBox="1">
            <a:spLocks/>
          </p:cNvSpPr>
          <p:nvPr/>
        </p:nvSpPr>
        <p:spPr>
          <a:xfrm>
            <a:off x="304800" y="1626056"/>
            <a:ext cx="8732322" cy="1143000"/>
          </a:xfrm>
          <a:prstGeom prst="rect">
            <a:avLst/>
          </a:prstGeom>
        </p:spPr>
        <p:txBody>
          <a:bodyPr/>
          <a:lstStyle/>
          <a:p>
            <a:pPr marL="274320" marR="0" lvl="0" indent="-27432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t>Common Conversions</a:t>
            </a:r>
            <a:endParaRPr lang="en-US" sz="4000" dirty="0"/>
          </a:p>
        </p:txBody>
      </p:sp>
      <p:sp>
        <p:nvSpPr>
          <p:cNvPr id="25" name="Rectangle 3"/>
          <p:cNvSpPr txBox="1">
            <a:spLocks noChangeArrowheads="1"/>
          </p:cNvSpPr>
          <p:nvPr/>
        </p:nvSpPr>
        <p:spPr>
          <a:xfrm>
            <a:off x="350322" y="1196439"/>
            <a:ext cx="86868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sz="2800" kern="0" dirty="0" smtClean="0"/>
              <a:t>The Gateway Formula Sheet provides many different length equivalencies.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615" y="2607255"/>
            <a:ext cx="3581400" cy="3086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6" name="Rectangle 3"/>
          <p:cNvSpPr txBox="1">
            <a:spLocks noChangeArrowheads="1"/>
          </p:cNvSpPr>
          <p:nvPr/>
        </p:nvSpPr>
        <p:spPr>
          <a:xfrm>
            <a:off x="4572000" y="3313836"/>
            <a:ext cx="4114800" cy="132941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sz="2800" kern="0" dirty="0" smtClean="0">
                <a:solidFill>
                  <a:srgbClr val="9E0927"/>
                </a:solidFill>
              </a:rPr>
              <a:t>We can use these to create conversion factors.</a:t>
            </a:r>
          </a:p>
        </p:txBody>
      </p:sp>
    </p:spTree>
    <p:extLst>
      <p:ext uri="{BB962C8B-B14F-4D97-AF65-F5344CB8AC3E}">
        <p14:creationId xmlns:p14="http://schemas.microsoft.com/office/powerpoint/2010/main" xmlns="" val="605986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5"/>
          <p:cNvSpPr txBox="1">
            <a:spLocks/>
          </p:cNvSpPr>
          <p:nvPr/>
        </p:nvSpPr>
        <p:spPr>
          <a:xfrm>
            <a:off x="152400" y="2628900"/>
            <a:ext cx="8534400" cy="1143000"/>
          </a:xfrm>
          <a:prstGeom prst="rect">
            <a:avLst/>
          </a:prstGeom>
        </p:spPr>
        <p:txBody>
          <a:bodyPr/>
          <a:lstStyle/>
          <a:p>
            <a:pPr marL="274320" lvl="0" indent="-274320" fontAlgn="auto">
              <a:spcBef>
                <a:spcPts val="580"/>
              </a:spcBef>
              <a:spcAft>
                <a:spcPts val="0"/>
              </a:spcAft>
              <a:buClr>
                <a:schemeClr val="accent1"/>
              </a:buClr>
              <a:buSzPct val="85000"/>
              <a:buFont typeface="Arial" pitchFamily="34" charset="0"/>
              <a:buChar char="•"/>
              <a:defRPr/>
            </a:pPr>
            <a:endParaRPr lang="en-US" sz="2600" dirty="0" smtClean="0"/>
          </a:p>
          <a:p>
            <a:pPr marL="274320" lvl="0" indent="-274320" fontAlgn="auto">
              <a:spcBef>
                <a:spcPts val="580"/>
              </a:spcBef>
              <a:spcAft>
                <a:spcPts val="0"/>
              </a:spcAft>
              <a:buClr>
                <a:schemeClr val="accent1"/>
              </a:buClr>
              <a:buSzPct val="85000"/>
              <a:buFont typeface="Arial" pitchFamily="34" charset="0"/>
              <a:buChar char="•"/>
              <a:defRPr/>
            </a:pPr>
            <a:endParaRPr lang="en-US" sz="2600" dirty="0"/>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lang="en-US" sz="2600" dirty="0">
              <a:latin typeface="+mn-lt"/>
              <a:cs typeface="+mn-cs"/>
            </a:endParaRPr>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lang="en-US" sz="2600" dirty="0"/>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5"/>
          <p:cNvSpPr txBox="1">
            <a:spLocks/>
          </p:cNvSpPr>
          <p:nvPr/>
        </p:nvSpPr>
        <p:spPr>
          <a:xfrm>
            <a:off x="304800" y="1626056"/>
            <a:ext cx="8732322" cy="1143000"/>
          </a:xfrm>
          <a:prstGeom prst="rect">
            <a:avLst/>
          </a:prstGeom>
        </p:spPr>
        <p:txBody>
          <a:bodyPr/>
          <a:lstStyle/>
          <a:p>
            <a:pPr marL="274320" marR="0" lvl="0" indent="-27432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t>Common Conversions</a:t>
            </a:r>
            <a:endParaRPr lang="en-US" sz="4000" dirty="0"/>
          </a:p>
        </p:txBody>
      </p:sp>
      <p:sp>
        <p:nvSpPr>
          <p:cNvPr id="25" name="Rectangle 3"/>
          <p:cNvSpPr txBox="1">
            <a:spLocks noChangeArrowheads="1"/>
          </p:cNvSpPr>
          <p:nvPr/>
        </p:nvSpPr>
        <p:spPr>
          <a:xfrm>
            <a:off x="350322" y="1196439"/>
            <a:ext cx="86868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endParaRPr lang="en-US" sz="2800" kern="0"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615" y="2607255"/>
            <a:ext cx="3581400" cy="3086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7" name="Rectangle 3"/>
          <p:cNvSpPr txBox="1">
            <a:spLocks noChangeArrowheads="1"/>
          </p:cNvSpPr>
          <p:nvPr/>
        </p:nvSpPr>
        <p:spPr>
          <a:xfrm>
            <a:off x="560615" y="1194155"/>
            <a:ext cx="8040594" cy="100340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sz="2800" kern="0" dirty="0" smtClean="0">
                <a:solidFill>
                  <a:srgbClr val="0070C0"/>
                </a:solidFill>
              </a:rPr>
              <a:t>What conversion factor would you use to convert 7 feet to a measurement in meters?</a:t>
            </a:r>
          </a:p>
        </p:txBody>
      </p:sp>
      <mc:AlternateContent xmlns:mc="http://schemas.openxmlformats.org/markup-compatibility/2006">
        <mc:Choice xmlns:a14="http://schemas.microsoft.com/office/drawing/2010/main" xmlns="" Requires="a14">
          <p:sp>
            <p:nvSpPr>
              <p:cNvPr id="2" name="TextBox 1"/>
              <p:cNvSpPr txBox="1"/>
              <p:nvPr/>
            </p:nvSpPr>
            <p:spPr>
              <a:xfrm>
                <a:off x="5029199" y="2665391"/>
                <a:ext cx="1436612" cy="10377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sz="3200" i="1" smtClean="0">
                              <a:solidFill>
                                <a:srgbClr val="9E0927"/>
                              </a:solidFill>
                              <a:latin typeface="Cambria Math"/>
                            </a:rPr>
                          </m:ctrlPr>
                        </m:fPr>
                        <m:num>
                          <m:r>
                            <m:rPr>
                              <m:nor/>
                            </m:rPr>
                            <a:rPr lang="en-US" sz="3200" b="0" i="0" smtClean="0">
                              <a:solidFill>
                                <a:srgbClr val="9E0927"/>
                              </a:solidFill>
                              <a:latin typeface="Arial" panose="020B0604020202020204" pitchFamily="34" charset="0"/>
                              <a:cs typeface="Arial" panose="020B0604020202020204" pitchFamily="34" charset="0"/>
                            </a:rPr>
                            <m:t>1 </m:t>
                          </m:r>
                          <m:r>
                            <m:rPr>
                              <m:nor/>
                            </m:rPr>
                            <a:rPr lang="en-US" sz="3200" b="0" i="0" smtClean="0">
                              <a:solidFill>
                                <a:srgbClr val="9E0927"/>
                              </a:solidFill>
                              <a:latin typeface="Arial" panose="020B0604020202020204" pitchFamily="34" charset="0"/>
                              <a:cs typeface="Arial" panose="020B0604020202020204" pitchFamily="34" charset="0"/>
                            </a:rPr>
                            <m:t>m</m:t>
                          </m:r>
                        </m:num>
                        <m:den>
                          <m:r>
                            <m:rPr>
                              <m:nor/>
                            </m:rPr>
                            <a:rPr lang="en-US" sz="3200" b="0" i="0" smtClean="0">
                              <a:solidFill>
                                <a:srgbClr val="9E0927"/>
                              </a:solidFill>
                              <a:latin typeface="Arial" panose="020B0604020202020204" pitchFamily="34" charset="0"/>
                              <a:cs typeface="Arial" panose="020B0604020202020204" pitchFamily="34" charset="0"/>
                            </a:rPr>
                            <m:t>3.28 </m:t>
                          </m:r>
                          <m:r>
                            <m:rPr>
                              <m:nor/>
                            </m:rPr>
                            <a:rPr lang="en-US" sz="3200" b="0" i="0" smtClean="0">
                              <a:solidFill>
                                <a:srgbClr val="9E0927"/>
                              </a:solidFill>
                              <a:latin typeface="Arial" panose="020B0604020202020204" pitchFamily="34" charset="0"/>
                              <a:cs typeface="Arial" panose="020B0604020202020204" pitchFamily="34" charset="0"/>
                            </a:rPr>
                            <m:t>ft</m:t>
                          </m:r>
                        </m:den>
                      </m:f>
                    </m:oMath>
                  </m:oMathPara>
                </a14:m>
                <a:endParaRPr lang="en-US" sz="3200" dirty="0">
                  <a:latin typeface="Arial" panose="020B0604020202020204" pitchFamily="34" charset="0"/>
                  <a:cs typeface="Arial" panose="020B0604020202020204" pitchFamily="34"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5029199" y="2665391"/>
                <a:ext cx="1436612" cy="1037720"/>
              </a:xfrm>
              <a:prstGeom prst="rect">
                <a:avLst/>
              </a:prstGeom>
              <a:blipFill rotWithShape="1">
                <a:blip r:embed="rId3" cstate="print"/>
                <a:stretch>
                  <a:fillRect/>
                </a:stretch>
              </a:blipFill>
            </p:spPr>
            <p:txBody>
              <a:bodyPr/>
              <a:lstStyle/>
              <a:p>
                <a:r>
                  <a:rPr lang="en-US">
                    <a:noFill/>
                  </a:rPr>
                  <a:t> </a:t>
                </a:r>
              </a:p>
            </p:txBody>
          </p:sp>
        </mc:Fallback>
      </mc:AlternateContent>
      <p:sp>
        <p:nvSpPr>
          <p:cNvPr id="10" name="Line Callout 1 9"/>
          <p:cNvSpPr/>
          <p:nvPr/>
        </p:nvSpPr>
        <p:spPr bwMode="auto">
          <a:xfrm>
            <a:off x="7029050" y="3458082"/>
            <a:ext cx="1572159" cy="399458"/>
          </a:xfrm>
          <a:prstGeom prst="borderCallout1">
            <a:avLst>
              <a:gd name="adj1" fmla="val 16314"/>
              <a:gd name="adj2" fmla="val -35695"/>
              <a:gd name="adj3" fmla="val 53739"/>
              <a:gd name="adj4" fmla="val -2629"/>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1" name="Line Callout 1 10"/>
          <p:cNvSpPr/>
          <p:nvPr/>
        </p:nvSpPr>
        <p:spPr bwMode="auto">
          <a:xfrm>
            <a:off x="6978250" y="2354964"/>
            <a:ext cx="1771072" cy="404575"/>
          </a:xfrm>
          <a:prstGeom prst="borderCallout1">
            <a:avLst>
              <a:gd name="adj1" fmla="val 140915"/>
              <a:gd name="adj2" fmla="val -47024"/>
              <a:gd name="adj3" fmla="val 56635"/>
              <a:gd name="adj4" fmla="val -2908"/>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2" name="TextBox 11"/>
          <p:cNvSpPr txBox="1"/>
          <p:nvPr/>
        </p:nvSpPr>
        <p:spPr>
          <a:xfrm>
            <a:off x="7105250" y="2366990"/>
            <a:ext cx="1771072" cy="400110"/>
          </a:xfrm>
          <a:prstGeom prst="rect">
            <a:avLst/>
          </a:prstGeom>
          <a:noFill/>
          <a:ln>
            <a:noFill/>
          </a:ln>
        </p:spPr>
        <p:txBody>
          <a:bodyPr wrap="square" rtlCol="0">
            <a:spAutoFit/>
          </a:bodyPr>
          <a:lstStyle/>
          <a:p>
            <a:r>
              <a:rPr lang="en-US" sz="2000" b="0" dirty="0" smtClean="0"/>
              <a:t>Desired Unit</a:t>
            </a:r>
            <a:endParaRPr lang="en-US" sz="2000" b="0" dirty="0"/>
          </a:p>
        </p:txBody>
      </p:sp>
      <p:sp>
        <p:nvSpPr>
          <p:cNvPr id="14" name="Rectangle 13"/>
          <p:cNvSpPr/>
          <p:nvPr/>
        </p:nvSpPr>
        <p:spPr>
          <a:xfrm>
            <a:off x="7159675" y="3467315"/>
            <a:ext cx="1572158" cy="400110"/>
          </a:xfrm>
          <a:prstGeom prst="rect">
            <a:avLst/>
          </a:prstGeom>
        </p:spPr>
        <p:txBody>
          <a:bodyPr wrap="square">
            <a:spAutoFit/>
          </a:bodyPr>
          <a:lstStyle/>
          <a:p>
            <a:r>
              <a:rPr lang="en-US" sz="2000" b="0" dirty="0" smtClean="0"/>
              <a:t>Given Unit</a:t>
            </a:r>
            <a:endParaRPr lang="en-US" sz="2000" b="0" dirty="0"/>
          </a:p>
        </p:txBody>
      </p:sp>
      <mc:AlternateContent xmlns:mc="http://schemas.openxmlformats.org/markup-compatibility/2006">
        <mc:Choice xmlns:a14="http://schemas.microsoft.com/office/drawing/2010/main" xmlns="" Requires="a14">
          <p:sp>
            <p:nvSpPr>
              <p:cNvPr id="16" name="TextBox 15"/>
              <p:cNvSpPr txBox="1"/>
              <p:nvPr/>
            </p:nvSpPr>
            <p:spPr>
              <a:xfrm>
                <a:off x="4639094" y="5534237"/>
                <a:ext cx="4110228" cy="914609"/>
              </a:xfrm>
              <a:prstGeom prst="rect">
                <a:avLst/>
              </a:prstGeom>
              <a:noFill/>
            </p:spPr>
            <p:txBody>
              <a:bodyPr wrap="none" rtlCol="0">
                <a:spAutoFit/>
              </a:bodyPr>
              <a:lstStyle/>
              <a:p>
                <a:r>
                  <a:rPr lang="en-US" sz="3200" dirty="0" smtClean="0"/>
                  <a:t>7 </a:t>
                </a:r>
                <a:r>
                  <a:rPr lang="en-US" sz="3200" dirty="0" err="1" smtClean="0"/>
                  <a:t>ft</a:t>
                </a:r>
                <a:r>
                  <a:rPr lang="en-US" sz="3200" dirty="0" smtClean="0"/>
                  <a:t> </a:t>
                </a:r>
                <a14:m>
                  <m:oMath xmlns:m="http://schemas.openxmlformats.org/officeDocument/2006/math">
                    <m:r>
                      <a:rPr lang="en-US" sz="3200" i="1" smtClean="0">
                        <a:solidFill>
                          <a:schemeClr val="tx1"/>
                        </a:solidFill>
                        <a:latin typeface="Cambria Math"/>
                        <a:ea typeface="Cambria Math"/>
                      </a:rPr>
                      <m:t>×</m:t>
                    </m:r>
                    <m:f>
                      <m:fPr>
                        <m:ctrlPr>
                          <a:rPr lang="en-US" sz="3200" i="1" smtClean="0">
                            <a:solidFill>
                              <a:srgbClr val="9E0927"/>
                            </a:solidFill>
                            <a:latin typeface="Cambria Math"/>
                          </a:rPr>
                        </m:ctrlPr>
                      </m:fPr>
                      <m:num>
                        <m:r>
                          <m:rPr>
                            <m:nor/>
                          </m:rPr>
                          <a:rPr lang="en-US" sz="3200" b="0" i="0" smtClean="0">
                            <a:solidFill>
                              <a:srgbClr val="9E0927"/>
                            </a:solidFill>
                            <a:latin typeface="Arial" panose="020B0604020202020204" pitchFamily="34" charset="0"/>
                            <a:cs typeface="Arial" panose="020B0604020202020204" pitchFamily="34" charset="0"/>
                          </a:rPr>
                          <m:t>1 </m:t>
                        </m:r>
                        <m:r>
                          <m:rPr>
                            <m:nor/>
                          </m:rPr>
                          <a:rPr lang="en-US" sz="3200" b="0" i="0" smtClean="0">
                            <a:solidFill>
                              <a:srgbClr val="9E0927"/>
                            </a:solidFill>
                            <a:latin typeface="Arial" panose="020B0604020202020204" pitchFamily="34" charset="0"/>
                            <a:cs typeface="Arial" panose="020B0604020202020204" pitchFamily="34" charset="0"/>
                          </a:rPr>
                          <m:t>m</m:t>
                        </m:r>
                      </m:num>
                      <m:den>
                        <m:r>
                          <m:rPr>
                            <m:nor/>
                          </m:rPr>
                          <a:rPr lang="en-US" sz="3200" b="0" i="0" smtClean="0">
                            <a:solidFill>
                              <a:srgbClr val="9E0927"/>
                            </a:solidFill>
                            <a:latin typeface="Arial" panose="020B0604020202020204" pitchFamily="34" charset="0"/>
                            <a:cs typeface="Arial" panose="020B0604020202020204" pitchFamily="34" charset="0"/>
                          </a:rPr>
                          <m:t>3.28 </m:t>
                        </m:r>
                        <m:r>
                          <m:rPr>
                            <m:nor/>
                          </m:rPr>
                          <a:rPr lang="en-US" sz="3200" b="0" i="0" smtClean="0">
                            <a:solidFill>
                              <a:srgbClr val="9E0927"/>
                            </a:solidFill>
                            <a:latin typeface="Arial" panose="020B0604020202020204" pitchFamily="34" charset="0"/>
                            <a:cs typeface="Arial" panose="020B0604020202020204" pitchFamily="34" charset="0"/>
                          </a:rPr>
                          <m:t>ft</m:t>
                        </m:r>
                      </m:den>
                    </m:f>
                  </m:oMath>
                </a14:m>
                <a:r>
                  <a:rPr lang="en-US" sz="3200" dirty="0" smtClean="0">
                    <a:latin typeface="Arial" panose="020B0604020202020204" pitchFamily="34" charset="0"/>
                    <a:cs typeface="Arial" panose="020B0604020202020204" pitchFamily="34" charset="0"/>
                  </a:rPr>
                  <a:t> = 2.13 m</a:t>
                </a:r>
                <a:endParaRPr lang="en-US" sz="3200" dirty="0">
                  <a:latin typeface="Arial" panose="020B0604020202020204" pitchFamily="34" charset="0"/>
                  <a:cs typeface="Arial" panose="020B0604020202020204"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4639094" y="5534237"/>
                <a:ext cx="4110228" cy="914609"/>
              </a:xfrm>
              <a:prstGeom prst="rect">
                <a:avLst/>
              </a:prstGeom>
              <a:blipFill rotWithShape="1">
                <a:blip r:embed="rId4" cstate="print"/>
                <a:stretch>
                  <a:fillRect l="-3709" r="-3116" b="-6667"/>
                </a:stretch>
              </a:blipFill>
            </p:spPr>
            <p:txBody>
              <a:bodyPr/>
              <a:lstStyle/>
              <a:p>
                <a:r>
                  <a:rPr lang="en-US">
                    <a:noFill/>
                  </a:rPr>
                  <a:t> </a:t>
                </a:r>
              </a:p>
            </p:txBody>
          </p:sp>
        </mc:Fallback>
      </mc:AlternateContent>
      <p:sp>
        <p:nvSpPr>
          <p:cNvPr id="17" name="Rectangle 3"/>
          <p:cNvSpPr txBox="1">
            <a:spLocks noChangeArrowheads="1"/>
          </p:cNvSpPr>
          <p:nvPr/>
        </p:nvSpPr>
        <p:spPr>
          <a:xfrm>
            <a:off x="4422332" y="4662524"/>
            <a:ext cx="4178877" cy="66949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sz="2800" kern="0" dirty="0" smtClean="0">
                <a:solidFill>
                  <a:srgbClr val="0070C0"/>
                </a:solidFill>
              </a:rPr>
              <a:t>Convert 7 feet to meters</a:t>
            </a:r>
          </a:p>
        </p:txBody>
      </p:sp>
    </p:spTree>
    <p:extLst>
      <p:ext uri="{BB962C8B-B14F-4D97-AF65-F5344CB8AC3E}">
        <p14:creationId xmlns:p14="http://schemas.microsoft.com/office/powerpoint/2010/main" xmlns="" val="85517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p:bldP spid="14" grpId="0"/>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74663" y="0"/>
            <a:ext cx="8229600" cy="1143000"/>
          </a:xfrm>
        </p:spPr>
        <p:txBody>
          <a:bodyPr/>
          <a:lstStyle/>
          <a:p>
            <a:pPr eaLnBrk="1" hangingPunct="1"/>
            <a:r>
              <a:rPr lang="en-US" smtClean="0"/>
              <a:t>Why Learn to Measure?</a:t>
            </a:r>
          </a:p>
        </p:txBody>
      </p:sp>
      <p:sp>
        <p:nvSpPr>
          <p:cNvPr id="31747" name="Rectangle 3"/>
          <p:cNvSpPr>
            <a:spLocks noGrp="1" noChangeArrowheads="1"/>
          </p:cNvSpPr>
          <p:nvPr>
            <p:ph type="body" idx="1"/>
          </p:nvPr>
        </p:nvSpPr>
        <p:spPr>
          <a:xfrm>
            <a:off x="457200" y="1600200"/>
            <a:ext cx="8686800" cy="4525963"/>
          </a:xfrm>
        </p:spPr>
        <p:txBody>
          <a:bodyPr/>
          <a:lstStyle/>
          <a:p>
            <a:pPr eaLnBrk="1" hangingPunct="1">
              <a:lnSpc>
                <a:spcPct val="90000"/>
              </a:lnSpc>
              <a:buFontTx/>
              <a:buNone/>
            </a:pPr>
            <a:r>
              <a:rPr lang="en-US" sz="2800" b="1" smtClean="0"/>
              <a:t>		Valuable skill for a job</a:t>
            </a:r>
          </a:p>
          <a:p>
            <a:pPr eaLnBrk="1" hangingPunct="1">
              <a:lnSpc>
                <a:spcPct val="90000"/>
              </a:lnSpc>
            </a:pPr>
            <a:endParaRPr lang="en-US" sz="2800" b="1" smtClean="0"/>
          </a:p>
          <a:p>
            <a:pPr eaLnBrk="1" hangingPunct="1">
              <a:lnSpc>
                <a:spcPct val="90000"/>
              </a:lnSpc>
            </a:pPr>
            <a:endParaRPr lang="en-US" sz="2800" b="1" smtClean="0"/>
          </a:p>
          <a:p>
            <a:pPr eaLnBrk="1" hangingPunct="1">
              <a:lnSpc>
                <a:spcPct val="90000"/>
              </a:lnSpc>
            </a:pPr>
            <a:endParaRPr lang="en-US" sz="2800" b="1" smtClean="0"/>
          </a:p>
          <a:p>
            <a:pPr eaLnBrk="1" hangingPunct="1">
              <a:lnSpc>
                <a:spcPct val="90000"/>
              </a:lnSpc>
              <a:buFontTx/>
              <a:buNone/>
            </a:pPr>
            <a:r>
              <a:rPr lang="en-US" sz="2800" b="1" smtClean="0"/>
              <a:t>				Valuable skill for hobbies</a:t>
            </a:r>
          </a:p>
          <a:p>
            <a:pPr eaLnBrk="1" hangingPunct="1">
              <a:lnSpc>
                <a:spcPct val="90000"/>
              </a:lnSpc>
            </a:pPr>
            <a:endParaRPr lang="en-US" sz="2800" b="1" smtClean="0"/>
          </a:p>
          <a:p>
            <a:pPr eaLnBrk="1" hangingPunct="1">
              <a:lnSpc>
                <a:spcPct val="90000"/>
              </a:lnSpc>
            </a:pPr>
            <a:endParaRPr lang="en-US" sz="2800" b="1" smtClean="0"/>
          </a:p>
          <a:p>
            <a:pPr eaLnBrk="1" hangingPunct="1">
              <a:lnSpc>
                <a:spcPct val="90000"/>
              </a:lnSpc>
            </a:pPr>
            <a:endParaRPr lang="en-US" sz="2800" b="1" smtClean="0"/>
          </a:p>
          <a:p>
            <a:pPr eaLnBrk="1" hangingPunct="1">
              <a:lnSpc>
                <a:spcPct val="90000"/>
              </a:lnSpc>
              <a:buFontTx/>
              <a:buNone/>
            </a:pPr>
            <a:r>
              <a:rPr lang="en-US" sz="2800" b="1" smtClean="0"/>
              <a:t>	Valuable skill for every day life</a:t>
            </a:r>
          </a:p>
        </p:txBody>
      </p:sp>
      <p:pic>
        <p:nvPicPr>
          <p:cNvPr id="31748" name="Picture 4" descr="MPj043049200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875" y="2563813"/>
            <a:ext cx="2397125" cy="239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65" name="Picture 21" descr="MPj0409023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5425" y="1147763"/>
            <a:ext cx="2084388" cy="208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66" name="Picture 22" descr="MPj0402322000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05525" y="4418013"/>
            <a:ext cx="1611313"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1747">
                                            <p:txEl>
                                              <p:pRg st="4" end="4"/>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174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8"/>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31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5"/>
          <p:cNvSpPr txBox="1">
            <a:spLocks/>
          </p:cNvSpPr>
          <p:nvPr/>
        </p:nvSpPr>
        <p:spPr>
          <a:xfrm>
            <a:off x="152400" y="2628900"/>
            <a:ext cx="8534400" cy="1143000"/>
          </a:xfrm>
          <a:prstGeom prst="rect">
            <a:avLst/>
          </a:prstGeom>
        </p:spPr>
        <p:txBody>
          <a:bodyPr/>
          <a:lstStyle/>
          <a:p>
            <a:pPr marL="274320" lvl="0" indent="-274320" fontAlgn="auto">
              <a:spcBef>
                <a:spcPts val="580"/>
              </a:spcBef>
              <a:spcAft>
                <a:spcPts val="0"/>
              </a:spcAft>
              <a:buClr>
                <a:schemeClr val="accent1"/>
              </a:buClr>
              <a:buSzPct val="85000"/>
              <a:buFont typeface="Arial" pitchFamily="34" charset="0"/>
              <a:buChar char="•"/>
              <a:defRPr/>
            </a:pPr>
            <a:endParaRPr lang="en-US" sz="2600" dirty="0" smtClean="0"/>
          </a:p>
          <a:p>
            <a:pPr marL="274320" lvl="0" indent="-274320" fontAlgn="auto">
              <a:spcBef>
                <a:spcPts val="580"/>
              </a:spcBef>
              <a:spcAft>
                <a:spcPts val="0"/>
              </a:spcAft>
              <a:buClr>
                <a:schemeClr val="accent1"/>
              </a:buClr>
              <a:buSzPct val="85000"/>
              <a:buFont typeface="Arial" pitchFamily="34" charset="0"/>
              <a:buChar char="•"/>
              <a:defRPr/>
            </a:pPr>
            <a:endParaRPr lang="en-US" sz="2600" dirty="0"/>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lang="en-US" sz="2600" dirty="0">
              <a:latin typeface="+mn-lt"/>
              <a:cs typeface="+mn-cs"/>
            </a:endParaRPr>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lang="en-US" sz="2600" dirty="0"/>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5"/>
          <p:cNvSpPr txBox="1">
            <a:spLocks/>
          </p:cNvSpPr>
          <p:nvPr/>
        </p:nvSpPr>
        <p:spPr>
          <a:xfrm>
            <a:off x="304800" y="1626056"/>
            <a:ext cx="8732322" cy="1143000"/>
          </a:xfrm>
          <a:prstGeom prst="rect">
            <a:avLst/>
          </a:prstGeom>
        </p:spPr>
        <p:txBody>
          <a:bodyPr/>
          <a:lstStyle/>
          <a:p>
            <a:pPr marL="274320" marR="0" lvl="0" indent="-27432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t>Common Conversions</a:t>
            </a:r>
            <a:endParaRPr lang="en-US" sz="4000" dirty="0"/>
          </a:p>
        </p:txBody>
      </p:sp>
      <p:sp>
        <p:nvSpPr>
          <p:cNvPr id="25" name="Rectangle 3"/>
          <p:cNvSpPr txBox="1">
            <a:spLocks noChangeArrowheads="1"/>
          </p:cNvSpPr>
          <p:nvPr/>
        </p:nvSpPr>
        <p:spPr>
          <a:xfrm>
            <a:off x="350322" y="1196439"/>
            <a:ext cx="86868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endParaRPr lang="en-US" sz="2800" kern="0"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615" y="2607255"/>
            <a:ext cx="3581400" cy="3086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7" name="Rectangle 3"/>
          <p:cNvSpPr txBox="1">
            <a:spLocks noChangeArrowheads="1"/>
          </p:cNvSpPr>
          <p:nvPr/>
        </p:nvSpPr>
        <p:spPr>
          <a:xfrm>
            <a:off x="560615" y="1194155"/>
            <a:ext cx="8126185" cy="100340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sz="2800" kern="0" dirty="0" smtClean="0">
                <a:solidFill>
                  <a:srgbClr val="0070C0"/>
                </a:solidFill>
              </a:rPr>
              <a:t>What conversion factor would you use to convert 19 inches to a measurement in centimeters?</a:t>
            </a:r>
          </a:p>
        </p:txBody>
      </p:sp>
      <mc:AlternateContent xmlns:mc="http://schemas.openxmlformats.org/markup-compatibility/2006">
        <mc:Choice xmlns:a14="http://schemas.microsoft.com/office/drawing/2010/main" xmlns="" Requires="a14">
          <p:sp>
            <p:nvSpPr>
              <p:cNvPr id="2" name="TextBox 1"/>
              <p:cNvSpPr txBox="1"/>
              <p:nvPr/>
            </p:nvSpPr>
            <p:spPr>
              <a:xfrm>
                <a:off x="5029199" y="2665391"/>
                <a:ext cx="1755609" cy="10377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sz="3200" i="1" smtClean="0">
                              <a:solidFill>
                                <a:srgbClr val="9E0927"/>
                              </a:solidFill>
                              <a:latin typeface="Cambria Math"/>
                            </a:rPr>
                          </m:ctrlPr>
                        </m:fPr>
                        <m:num>
                          <m:r>
                            <m:rPr>
                              <m:nor/>
                            </m:rPr>
                            <a:rPr lang="en-US" sz="3200" b="0" i="0" smtClean="0">
                              <a:solidFill>
                                <a:srgbClr val="9E0927"/>
                              </a:solidFill>
                              <a:latin typeface="Arial" panose="020B0604020202020204" pitchFamily="34" charset="0"/>
                              <a:cs typeface="Arial" panose="020B0604020202020204" pitchFamily="34" charset="0"/>
                            </a:rPr>
                            <m:t>2.54 </m:t>
                          </m:r>
                          <m:r>
                            <m:rPr>
                              <m:nor/>
                            </m:rPr>
                            <a:rPr lang="en-US" sz="3200" b="0" i="0" smtClean="0">
                              <a:solidFill>
                                <a:srgbClr val="9E0927"/>
                              </a:solidFill>
                              <a:latin typeface="Arial" panose="020B0604020202020204" pitchFamily="34" charset="0"/>
                              <a:cs typeface="Arial" panose="020B0604020202020204" pitchFamily="34" charset="0"/>
                            </a:rPr>
                            <m:t>cm</m:t>
                          </m:r>
                        </m:num>
                        <m:den>
                          <m:r>
                            <m:rPr>
                              <m:nor/>
                            </m:rPr>
                            <a:rPr lang="en-US" sz="3200" b="0" i="0" smtClean="0">
                              <a:solidFill>
                                <a:srgbClr val="9E0927"/>
                              </a:solidFill>
                              <a:latin typeface="Arial" panose="020B0604020202020204" pitchFamily="34" charset="0"/>
                              <a:cs typeface="Arial" panose="020B0604020202020204" pitchFamily="34" charset="0"/>
                            </a:rPr>
                            <m:t>1 </m:t>
                          </m:r>
                          <m:r>
                            <m:rPr>
                              <m:nor/>
                            </m:rPr>
                            <a:rPr lang="en-US" sz="3200" b="0" i="0" smtClean="0">
                              <a:solidFill>
                                <a:srgbClr val="9E0927"/>
                              </a:solidFill>
                              <a:latin typeface="Arial" panose="020B0604020202020204" pitchFamily="34" charset="0"/>
                              <a:cs typeface="Arial" panose="020B0604020202020204" pitchFamily="34" charset="0"/>
                            </a:rPr>
                            <m:t>in</m:t>
                          </m:r>
                          <m:r>
                            <m:rPr>
                              <m:nor/>
                            </m:rPr>
                            <a:rPr lang="en-US" sz="3200" b="0" i="0" smtClean="0">
                              <a:solidFill>
                                <a:srgbClr val="9E0927"/>
                              </a:solidFill>
                              <a:latin typeface="Arial" panose="020B0604020202020204" pitchFamily="34" charset="0"/>
                              <a:cs typeface="Arial" panose="020B0604020202020204" pitchFamily="34" charset="0"/>
                            </a:rPr>
                            <m:t>.</m:t>
                          </m:r>
                        </m:den>
                      </m:f>
                    </m:oMath>
                  </m:oMathPara>
                </a14:m>
                <a:endParaRPr lang="en-US" sz="3200" dirty="0">
                  <a:latin typeface="Arial" panose="020B0604020202020204" pitchFamily="34" charset="0"/>
                  <a:cs typeface="Arial" panose="020B0604020202020204" pitchFamily="34"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5029199" y="2665391"/>
                <a:ext cx="1755609" cy="1037720"/>
              </a:xfrm>
              <a:prstGeom prst="rect">
                <a:avLst/>
              </a:prstGeom>
              <a:blipFill rotWithShape="1">
                <a:blip r:embed="rId3" cstate="print"/>
                <a:stretch>
                  <a:fillRect/>
                </a:stretch>
              </a:blipFill>
            </p:spPr>
            <p:txBody>
              <a:bodyPr/>
              <a:lstStyle/>
              <a:p>
                <a:r>
                  <a:rPr lang="en-US">
                    <a:noFill/>
                  </a:rPr>
                  <a:t> </a:t>
                </a:r>
              </a:p>
            </p:txBody>
          </p:sp>
        </mc:Fallback>
      </mc:AlternateContent>
      <p:sp>
        <p:nvSpPr>
          <p:cNvPr id="10" name="Line Callout 1 9"/>
          <p:cNvSpPr/>
          <p:nvPr/>
        </p:nvSpPr>
        <p:spPr bwMode="auto">
          <a:xfrm>
            <a:off x="7029050" y="3458082"/>
            <a:ext cx="1572159" cy="399458"/>
          </a:xfrm>
          <a:prstGeom prst="borderCallout1">
            <a:avLst>
              <a:gd name="adj1" fmla="val 22260"/>
              <a:gd name="adj2" fmla="val -44759"/>
              <a:gd name="adj3" fmla="val 53739"/>
              <a:gd name="adj4" fmla="val -2629"/>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1" name="Line Callout 1 10"/>
          <p:cNvSpPr/>
          <p:nvPr/>
        </p:nvSpPr>
        <p:spPr bwMode="auto">
          <a:xfrm>
            <a:off x="6978250" y="2354964"/>
            <a:ext cx="1771072" cy="404575"/>
          </a:xfrm>
          <a:prstGeom prst="borderCallout1">
            <a:avLst>
              <a:gd name="adj1" fmla="val 129174"/>
              <a:gd name="adj2" fmla="val -20874"/>
              <a:gd name="adj3" fmla="val 56635"/>
              <a:gd name="adj4" fmla="val -2908"/>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2" name="TextBox 11"/>
          <p:cNvSpPr txBox="1"/>
          <p:nvPr/>
        </p:nvSpPr>
        <p:spPr>
          <a:xfrm>
            <a:off x="7105250" y="2366990"/>
            <a:ext cx="1771072" cy="400110"/>
          </a:xfrm>
          <a:prstGeom prst="rect">
            <a:avLst/>
          </a:prstGeom>
          <a:noFill/>
          <a:ln>
            <a:noFill/>
          </a:ln>
        </p:spPr>
        <p:txBody>
          <a:bodyPr wrap="square" rtlCol="0">
            <a:spAutoFit/>
          </a:bodyPr>
          <a:lstStyle/>
          <a:p>
            <a:r>
              <a:rPr lang="en-US" sz="2000" b="0" dirty="0" smtClean="0"/>
              <a:t>Desired Unit</a:t>
            </a:r>
            <a:endParaRPr lang="en-US" sz="2000" b="0" dirty="0"/>
          </a:p>
        </p:txBody>
      </p:sp>
      <p:sp>
        <p:nvSpPr>
          <p:cNvPr id="14" name="Rectangle 13"/>
          <p:cNvSpPr/>
          <p:nvPr/>
        </p:nvSpPr>
        <p:spPr>
          <a:xfrm>
            <a:off x="7159675" y="3467315"/>
            <a:ext cx="1572158" cy="400110"/>
          </a:xfrm>
          <a:prstGeom prst="rect">
            <a:avLst/>
          </a:prstGeom>
        </p:spPr>
        <p:txBody>
          <a:bodyPr wrap="square">
            <a:spAutoFit/>
          </a:bodyPr>
          <a:lstStyle/>
          <a:p>
            <a:r>
              <a:rPr lang="en-US" sz="2000" b="0" dirty="0" smtClean="0"/>
              <a:t>Given Unit</a:t>
            </a:r>
            <a:endParaRPr lang="en-US" sz="2000" b="0" dirty="0"/>
          </a:p>
        </p:txBody>
      </p:sp>
      <mc:AlternateContent xmlns:mc="http://schemas.openxmlformats.org/markup-compatibility/2006">
        <mc:Choice xmlns:a14="http://schemas.microsoft.com/office/drawing/2010/main" xmlns="" Requires="a14">
          <p:sp>
            <p:nvSpPr>
              <p:cNvPr id="16" name="TextBox 15"/>
              <p:cNvSpPr txBox="1"/>
              <p:nvPr/>
            </p:nvSpPr>
            <p:spPr>
              <a:xfrm>
                <a:off x="4275118" y="5534237"/>
                <a:ext cx="5089566" cy="804066"/>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1</a:t>
                </a:r>
                <a14:m>
                  <m:oMath xmlns:m="http://schemas.openxmlformats.org/officeDocument/2006/math">
                    <m:r>
                      <m:rPr>
                        <m:nor/>
                      </m:rPr>
                      <a:rPr lang="en-US" sz="2800" b="0" i="0" smtClean="0">
                        <a:solidFill>
                          <a:schemeClr val="tx1"/>
                        </a:solidFill>
                        <a:latin typeface="Arial" panose="020B0604020202020204" pitchFamily="34" charset="0"/>
                        <a:ea typeface="Cambria Math"/>
                        <a:cs typeface="Arial" panose="020B0604020202020204" pitchFamily="34" charset="0"/>
                      </a:rPr>
                      <m:t>9 </m:t>
                    </m:r>
                    <m:r>
                      <m:rPr>
                        <m:nor/>
                      </m:rPr>
                      <a:rPr lang="en-US" sz="2800" b="0" i="0" smtClean="0">
                        <a:solidFill>
                          <a:schemeClr val="tx1"/>
                        </a:solidFill>
                        <a:latin typeface="Arial" panose="020B0604020202020204" pitchFamily="34" charset="0"/>
                        <a:ea typeface="Cambria Math"/>
                        <a:cs typeface="Arial" panose="020B0604020202020204" pitchFamily="34" charset="0"/>
                      </a:rPr>
                      <m:t>in</m:t>
                    </m:r>
                    <m:r>
                      <a:rPr lang="en-US" sz="2800" b="0" i="0" smtClean="0">
                        <a:solidFill>
                          <a:schemeClr val="tx1"/>
                        </a:solidFill>
                        <a:latin typeface="Cambria Math"/>
                        <a:ea typeface="Cambria Math"/>
                      </a:rPr>
                      <m:t>. </m:t>
                    </m:r>
                    <m:r>
                      <a:rPr lang="en-US" sz="2800" b="0" i="1" smtClean="0">
                        <a:solidFill>
                          <a:schemeClr val="tx1"/>
                        </a:solidFill>
                        <a:latin typeface="Cambria Math"/>
                        <a:ea typeface="Cambria Math"/>
                      </a:rPr>
                      <m:t> </m:t>
                    </m:r>
                    <m:r>
                      <a:rPr lang="en-US" sz="2800" i="1" smtClean="0">
                        <a:solidFill>
                          <a:schemeClr val="tx1"/>
                        </a:solidFill>
                        <a:latin typeface="Cambria Math"/>
                        <a:ea typeface="Cambria Math"/>
                      </a:rPr>
                      <m:t>×</m:t>
                    </m:r>
                    <m:f>
                      <m:fPr>
                        <m:ctrlPr>
                          <a:rPr lang="en-US" sz="2800" i="1" smtClean="0">
                            <a:solidFill>
                              <a:srgbClr val="9E0927"/>
                            </a:solidFill>
                            <a:latin typeface="Cambria Math"/>
                          </a:rPr>
                        </m:ctrlPr>
                      </m:fPr>
                      <m:num>
                        <m:r>
                          <m:rPr>
                            <m:nor/>
                          </m:rPr>
                          <a:rPr lang="en-US" sz="2800" b="0" i="0" smtClean="0">
                            <a:solidFill>
                              <a:srgbClr val="9E0927"/>
                            </a:solidFill>
                            <a:latin typeface="Arial" panose="020B0604020202020204" pitchFamily="34" charset="0"/>
                            <a:cs typeface="Arial" panose="020B0604020202020204" pitchFamily="34" charset="0"/>
                          </a:rPr>
                          <m:t>2.54 </m:t>
                        </m:r>
                        <m:r>
                          <m:rPr>
                            <m:nor/>
                          </m:rPr>
                          <a:rPr lang="en-US" sz="2800" b="0" i="0" smtClean="0">
                            <a:solidFill>
                              <a:srgbClr val="9E0927"/>
                            </a:solidFill>
                            <a:latin typeface="Arial" panose="020B0604020202020204" pitchFamily="34" charset="0"/>
                            <a:cs typeface="Arial" panose="020B0604020202020204" pitchFamily="34" charset="0"/>
                          </a:rPr>
                          <m:t>cm</m:t>
                        </m:r>
                      </m:num>
                      <m:den>
                        <m:r>
                          <m:rPr>
                            <m:nor/>
                          </m:rPr>
                          <a:rPr lang="en-US" sz="2800" b="0" i="0" smtClean="0">
                            <a:solidFill>
                              <a:srgbClr val="9E0927"/>
                            </a:solidFill>
                            <a:latin typeface="Arial" panose="020B0604020202020204" pitchFamily="34" charset="0"/>
                            <a:cs typeface="Arial" panose="020B0604020202020204" pitchFamily="34" charset="0"/>
                          </a:rPr>
                          <m:t>1 </m:t>
                        </m:r>
                        <m:r>
                          <m:rPr>
                            <m:nor/>
                          </m:rPr>
                          <a:rPr lang="en-US" sz="2800" b="0" i="0" smtClean="0">
                            <a:solidFill>
                              <a:srgbClr val="9E0927"/>
                            </a:solidFill>
                            <a:latin typeface="Arial" panose="020B0604020202020204" pitchFamily="34" charset="0"/>
                            <a:cs typeface="Arial" panose="020B0604020202020204" pitchFamily="34" charset="0"/>
                          </a:rPr>
                          <m:t>in</m:t>
                        </m:r>
                        <m:r>
                          <m:rPr>
                            <m:nor/>
                          </m:rPr>
                          <a:rPr lang="en-US" sz="2800" b="0" i="0" smtClean="0">
                            <a:solidFill>
                              <a:srgbClr val="9E0927"/>
                            </a:solidFill>
                            <a:latin typeface="Arial" panose="020B0604020202020204" pitchFamily="34" charset="0"/>
                            <a:cs typeface="Arial" panose="020B0604020202020204" pitchFamily="34" charset="0"/>
                          </a:rPr>
                          <m:t>.</m:t>
                        </m:r>
                      </m:den>
                    </m:f>
                  </m:oMath>
                </a14:m>
                <a:r>
                  <a:rPr lang="en-US" sz="2800" dirty="0" smtClean="0">
                    <a:latin typeface="Arial" panose="020B0604020202020204" pitchFamily="34" charset="0"/>
                    <a:cs typeface="Arial" panose="020B0604020202020204" pitchFamily="34" charset="0"/>
                  </a:rPr>
                  <a:t> = 48.26 cm</a:t>
                </a:r>
                <a:endParaRPr lang="en-US" sz="2800" dirty="0">
                  <a:latin typeface="Arial" panose="020B0604020202020204" pitchFamily="34" charset="0"/>
                  <a:cs typeface="Arial" panose="020B0604020202020204"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4275118" y="5534237"/>
                <a:ext cx="5089566" cy="804066"/>
              </a:xfrm>
              <a:prstGeom prst="rect">
                <a:avLst/>
              </a:prstGeom>
              <a:blipFill rotWithShape="1">
                <a:blip r:embed="rId4" cstate="print"/>
                <a:stretch>
                  <a:fillRect l="-2395" b="-6818"/>
                </a:stretch>
              </a:blipFill>
            </p:spPr>
            <p:txBody>
              <a:bodyPr/>
              <a:lstStyle/>
              <a:p>
                <a:r>
                  <a:rPr lang="en-US">
                    <a:noFill/>
                  </a:rPr>
                  <a:t> </a:t>
                </a:r>
              </a:p>
            </p:txBody>
          </p:sp>
        </mc:Fallback>
      </mc:AlternateContent>
      <p:sp>
        <p:nvSpPr>
          <p:cNvPr id="17" name="Rectangle 3"/>
          <p:cNvSpPr txBox="1">
            <a:spLocks noChangeArrowheads="1"/>
          </p:cNvSpPr>
          <p:nvPr/>
        </p:nvSpPr>
        <p:spPr>
          <a:xfrm>
            <a:off x="4816200" y="4646168"/>
            <a:ext cx="3544030" cy="66949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sz="2800" kern="0" dirty="0" smtClean="0">
                <a:solidFill>
                  <a:srgbClr val="0070C0"/>
                </a:solidFill>
              </a:rPr>
              <a:t>Convert 19 in. to cm</a:t>
            </a:r>
          </a:p>
        </p:txBody>
      </p:sp>
    </p:spTree>
    <p:extLst>
      <p:ext uri="{BB962C8B-B14F-4D97-AF65-F5344CB8AC3E}">
        <p14:creationId xmlns:p14="http://schemas.microsoft.com/office/powerpoint/2010/main" xmlns="" val="99702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p:bldP spid="14" grpId="0"/>
      <p:bldP spid="16" grpId="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5"/>
          <p:cNvSpPr txBox="1">
            <a:spLocks/>
          </p:cNvSpPr>
          <p:nvPr/>
        </p:nvSpPr>
        <p:spPr>
          <a:xfrm>
            <a:off x="152400" y="3222650"/>
            <a:ext cx="8534400" cy="1143000"/>
          </a:xfrm>
          <a:prstGeom prst="rect">
            <a:avLst/>
          </a:prstGeom>
        </p:spPr>
        <p:txBody>
          <a:bodyPr/>
          <a:lstStyle/>
          <a:p>
            <a:pPr marL="274320" lvl="0" indent="-274320" fontAlgn="auto">
              <a:spcBef>
                <a:spcPts val="580"/>
              </a:spcBef>
              <a:spcAft>
                <a:spcPts val="0"/>
              </a:spcAft>
              <a:buClr>
                <a:schemeClr val="accent1"/>
              </a:buClr>
              <a:buSzPct val="85000"/>
              <a:buFont typeface="Arial" pitchFamily="34" charset="0"/>
              <a:buChar char="•"/>
              <a:defRPr/>
            </a:pPr>
            <a:endParaRPr lang="en-US" sz="2600" dirty="0" smtClean="0"/>
          </a:p>
          <a:p>
            <a:pPr marL="274320" lvl="0" indent="-274320" fontAlgn="auto">
              <a:spcBef>
                <a:spcPts val="580"/>
              </a:spcBef>
              <a:spcAft>
                <a:spcPts val="0"/>
              </a:spcAft>
              <a:buClr>
                <a:schemeClr val="accent1"/>
              </a:buClr>
              <a:buSzPct val="85000"/>
              <a:buFont typeface="Arial" pitchFamily="34" charset="0"/>
              <a:buChar char="•"/>
              <a:defRPr/>
            </a:pPr>
            <a:endParaRPr lang="en-US" sz="2600" dirty="0"/>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lang="en-US" sz="2600" dirty="0">
              <a:latin typeface="+mn-lt"/>
              <a:cs typeface="+mn-cs"/>
            </a:endParaRPr>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lang="en-US" sz="2600" dirty="0"/>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5"/>
          <p:cNvSpPr txBox="1">
            <a:spLocks/>
          </p:cNvSpPr>
          <p:nvPr/>
        </p:nvSpPr>
        <p:spPr>
          <a:xfrm>
            <a:off x="304800" y="1626056"/>
            <a:ext cx="8732322" cy="1143000"/>
          </a:xfrm>
          <a:prstGeom prst="rect">
            <a:avLst/>
          </a:prstGeom>
        </p:spPr>
        <p:txBody>
          <a:bodyPr/>
          <a:lstStyle/>
          <a:p>
            <a:pPr marL="274320" marR="0" lvl="0" indent="-27432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t>Common Conversions</a:t>
            </a:r>
            <a:endParaRPr lang="en-US" sz="4000" dirty="0"/>
          </a:p>
        </p:txBody>
      </p:sp>
      <p:sp>
        <p:nvSpPr>
          <p:cNvPr id="25" name="Rectangle 3"/>
          <p:cNvSpPr txBox="1">
            <a:spLocks noChangeArrowheads="1"/>
          </p:cNvSpPr>
          <p:nvPr/>
        </p:nvSpPr>
        <p:spPr>
          <a:xfrm>
            <a:off x="350322" y="1196439"/>
            <a:ext cx="86868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endParaRPr lang="en-US" sz="2800" kern="0"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615" y="2607255"/>
            <a:ext cx="3581400" cy="3086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7" name="Rectangle 3"/>
          <p:cNvSpPr txBox="1">
            <a:spLocks noChangeArrowheads="1"/>
          </p:cNvSpPr>
          <p:nvPr/>
        </p:nvSpPr>
        <p:spPr>
          <a:xfrm>
            <a:off x="560615" y="1194155"/>
            <a:ext cx="8126185" cy="100340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sz="2800" kern="0" dirty="0" smtClean="0">
                <a:solidFill>
                  <a:srgbClr val="0070C0"/>
                </a:solidFill>
              </a:rPr>
              <a:t>What conversion factor would you use to convert 4 yards to a measurement in meters?</a:t>
            </a:r>
          </a:p>
        </p:txBody>
      </p:sp>
      <mc:AlternateContent xmlns:mc="http://schemas.openxmlformats.org/markup-compatibility/2006">
        <mc:Choice xmlns:a14="http://schemas.microsoft.com/office/drawing/2010/main" xmlns="" Requires="a14">
          <p:sp>
            <p:nvSpPr>
              <p:cNvPr id="16" name="TextBox 15"/>
              <p:cNvSpPr txBox="1"/>
              <p:nvPr/>
            </p:nvSpPr>
            <p:spPr>
              <a:xfrm>
                <a:off x="4704111" y="4881594"/>
                <a:ext cx="4083624" cy="811761"/>
              </a:xfrm>
              <a:prstGeom prst="rect">
                <a:avLst/>
              </a:prstGeom>
              <a:noFill/>
            </p:spPr>
            <p:txBody>
              <a:bodyPr wrap="square" rtlCol="0">
                <a:spAutoFit/>
              </a:bodyPr>
              <a:lstStyle/>
              <a:p>
                <a:r>
                  <a:rPr lang="en-US" sz="2800" dirty="0" smtClean="0">
                    <a:latin typeface="+mn-lt"/>
                    <a:cs typeface="Arial" panose="020B0604020202020204" pitchFamily="34" charset="0"/>
                  </a:rPr>
                  <a:t>1</a:t>
                </a:r>
                <a14:m>
                  <m:oMath xmlns:m="http://schemas.openxmlformats.org/officeDocument/2006/math">
                    <m:r>
                      <m:rPr>
                        <m:nor/>
                      </m:rPr>
                      <a:rPr lang="en-US" sz="2800" b="0" i="0" smtClean="0">
                        <a:solidFill>
                          <a:schemeClr val="tx1"/>
                        </a:solidFill>
                        <a:latin typeface="+mn-lt"/>
                        <a:ea typeface="Cambria Math"/>
                      </a:rPr>
                      <m:t>2 </m:t>
                    </m:r>
                    <m:r>
                      <m:rPr>
                        <m:nor/>
                      </m:rPr>
                      <a:rPr lang="en-US" sz="2800" b="0" i="0" smtClean="0">
                        <a:solidFill>
                          <a:schemeClr val="tx1"/>
                        </a:solidFill>
                        <a:latin typeface="+mn-lt"/>
                        <a:ea typeface="Cambria Math"/>
                      </a:rPr>
                      <m:t>ft</m:t>
                    </m:r>
                    <m:r>
                      <m:rPr>
                        <m:nor/>
                      </m:rPr>
                      <a:rPr lang="en-US" sz="2800" b="0" i="0" smtClean="0">
                        <a:solidFill>
                          <a:schemeClr val="tx1"/>
                        </a:solidFill>
                        <a:latin typeface="+mn-lt"/>
                        <a:ea typeface="Cambria Math"/>
                      </a:rPr>
                      <m:t> </m:t>
                    </m:r>
                    <m:r>
                      <a:rPr lang="en-US" sz="2800" i="1" smtClean="0">
                        <a:solidFill>
                          <a:schemeClr val="tx1"/>
                        </a:solidFill>
                        <a:latin typeface="Cambria Math"/>
                        <a:ea typeface="Cambria Math"/>
                      </a:rPr>
                      <m:t>×</m:t>
                    </m:r>
                    <m:f>
                      <m:fPr>
                        <m:ctrlPr>
                          <a:rPr lang="en-US" sz="2800" i="1" smtClean="0">
                            <a:solidFill>
                              <a:srgbClr val="9E0927"/>
                            </a:solidFill>
                            <a:latin typeface="+mn-lt"/>
                          </a:rPr>
                        </m:ctrlPr>
                      </m:fPr>
                      <m:num>
                        <m:r>
                          <m:rPr>
                            <m:nor/>
                          </m:rPr>
                          <a:rPr lang="en-US" sz="2800" b="0" i="0" smtClean="0">
                            <a:solidFill>
                              <a:srgbClr val="9E0927"/>
                            </a:solidFill>
                            <a:latin typeface="+mn-lt"/>
                            <a:cs typeface="Arial" panose="020B0604020202020204" pitchFamily="34" charset="0"/>
                          </a:rPr>
                          <m:t>1</m:t>
                        </m:r>
                        <m:r>
                          <m:rPr>
                            <m:nor/>
                          </m:rPr>
                          <a:rPr lang="en-US" sz="2800" b="0" i="0" smtClean="0">
                            <a:solidFill>
                              <a:srgbClr val="9E0927"/>
                            </a:solidFill>
                            <a:latin typeface="+mn-lt"/>
                            <a:cs typeface="Arial" panose="020B0604020202020204" pitchFamily="34" charset="0"/>
                          </a:rPr>
                          <m:t>m</m:t>
                        </m:r>
                      </m:num>
                      <m:den>
                        <m:r>
                          <m:rPr>
                            <m:nor/>
                          </m:rPr>
                          <a:rPr lang="en-US" sz="2800" b="0" i="0" smtClean="0">
                            <a:solidFill>
                              <a:srgbClr val="9E0927"/>
                            </a:solidFill>
                            <a:latin typeface="+mn-lt"/>
                          </a:rPr>
                          <m:t>3.28 </m:t>
                        </m:r>
                        <m:r>
                          <m:rPr>
                            <m:nor/>
                          </m:rPr>
                          <a:rPr lang="en-US" sz="2800" b="0" i="0" smtClean="0">
                            <a:solidFill>
                              <a:srgbClr val="9E0927"/>
                            </a:solidFill>
                            <a:latin typeface="+mn-lt"/>
                          </a:rPr>
                          <m:t>ft</m:t>
                        </m:r>
                      </m:den>
                    </m:f>
                  </m:oMath>
                </a14:m>
                <a:r>
                  <a:rPr lang="en-US" sz="2800" dirty="0" smtClean="0">
                    <a:latin typeface="Arial" panose="020B0604020202020204" pitchFamily="34" charset="0"/>
                    <a:cs typeface="Arial" panose="020B0604020202020204" pitchFamily="34" charset="0"/>
                  </a:rPr>
                  <a:t> = 3.66 m</a:t>
                </a:r>
                <a:endParaRPr lang="en-US" sz="2800" dirty="0">
                  <a:latin typeface="Arial" panose="020B0604020202020204" pitchFamily="34" charset="0"/>
                  <a:cs typeface="Arial" panose="020B0604020202020204"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4704111" y="4881594"/>
                <a:ext cx="4083624" cy="811761"/>
              </a:xfrm>
              <a:prstGeom prst="rect">
                <a:avLst/>
              </a:prstGeom>
              <a:blipFill rotWithShape="1">
                <a:blip r:embed="rId3" cstate="print"/>
                <a:stretch>
                  <a:fillRect l="-3134" b="-6015"/>
                </a:stretch>
              </a:blipFill>
            </p:spPr>
            <p:txBody>
              <a:bodyPr/>
              <a:lstStyle/>
              <a:p>
                <a:r>
                  <a:rPr lang="en-US">
                    <a:noFill/>
                  </a:rPr>
                  <a:t> </a:t>
                </a:r>
              </a:p>
            </p:txBody>
          </p:sp>
        </mc:Fallback>
      </mc:AlternateContent>
      <p:sp>
        <p:nvSpPr>
          <p:cNvPr id="17" name="Rectangle 3"/>
          <p:cNvSpPr txBox="1">
            <a:spLocks noChangeArrowheads="1"/>
          </p:cNvSpPr>
          <p:nvPr/>
        </p:nvSpPr>
        <p:spPr>
          <a:xfrm>
            <a:off x="4420596" y="4150305"/>
            <a:ext cx="4379020" cy="66949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sz="2600" kern="0" dirty="0" smtClean="0">
                <a:solidFill>
                  <a:srgbClr val="0070C0"/>
                </a:solidFill>
              </a:rPr>
              <a:t>Next, convert feet to meters</a:t>
            </a:r>
          </a:p>
        </p:txBody>
      </p:sp>
      <p:sp>
        <p:nvSpPr>
          <p:cNvPr id="15" name="Rectangle 3"/>
          <p:cNvSpPr txBox="1">
            <a:spLocks noChangeArrowheads="1"/>
          </p:cNvSpPr>
          <p:nvPr/>
        </p:nvSpPr>
        <p:spPr>
          <a:xfrm>
            <a:off x="4420596" y="2434307"/>
            <a:ext cx="4462147" cy="66949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sz="2800" kern="0" dirty="0" smtClean="0">
                <a:solidFill>
                  <a:srgbClr val="0070C0"/>
                </a:solidFill>
              </a:rPr>
              <a:t>First, convert yards to feet</a:t>
            </a:r>
          </a:p>
        </p:txBody>
      </p:sp>
      <mc:AlternateContent xmlns:mc="http://schemas.openxmlformats.org/markup-compatibility/2006">
        <mc:Choice xmlns:a14="http://schemas.microsoft.com/office/drawing/2010/main" xmlns="" Requires="a14">
          <p:sp>
            <p:nvSpPr>
              <p:cNvPr id="18" name="TextBox 17"/>
              <p:cNvSpPr txBox="1"/>
              <p:nvPr/>
            </p:nvSpPr>
            <p:spPr>
              <a:xfrm>
                <a:off x="4953486" y="3039065"/>
                <a:ext cx="3406730" cy="882742"/>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4</a:t>
                </a:r>
                <a14:m>
                  <m:oMath xmlns:m="http://schemas.openxmlformats.org/officeDocument/2006/math">
                    <m:r>
                      <a:rPr lang="en-US" sz="2800" b="0" i="0" smtClean="0">
                        <a:solidFill>
                          <a:schemeClr val="tx1"/>
                        </a:solidFill>
                        <a:latin typeface="Cambria Math"/>
                        <a:ea typeface="Cambria Math"/>
                        <a:cs typeface="Arial" panose="020B0604020202020204" pitchFamily="34" charset="0"/>
                      </a:rPr>
                      <m:t> </m:t>
                    </m:r>
                    <m:r>
                      <m:rPr>
                        <m:nor/>
                      </m:rPr>
                      <a:rPr lang="en-US" sz="2800" b="0" i="0" smtClean="0">
                        <a:solidFill>
                          <a:schemeClr val="tx1"/>
                        </a:solidFill>
                        <a:latin typeface="Arial" panose="020B0604020202020204" pitchFamily="34" charset="0"/>
                        <a:ea typeface="Cambria Math"/>
                        <a:cs typeface="Arial" panose="020B0604020202020204" pitchFamily="34" charset="0"/>
                      </a:rPr>
                      <m:t>yd</m:t>
                    </m:r>
                    <m:r>
                      <m:rPr>
                        <m:nor/>
                      </m:rPr>
                      <a:rPr lang="en-US" sz="2800" b="0" i="0" smtClean="0">
                        <a:solidFill>
                          <a:schemeClr val="tx1"/>
                        </a:solidFill>
                        <a:latin typeface="Arial" panose="020B0604020202020204" pitchFamily="34" charset="0"/>
                        <a:ea typeface="Cambria Math"/>
                        <a:cs typeface="Arial" panose="020B0604020202020204" pitchFamily="34" charset="0"/>
                      </a:rPr>
                      <m:t> </m:t>
                    </m:r>
                    <m:r>
                      <a:rPr lang="en-US" sz="2800" i="1" smtClean="0">
                        <a:solidFill>
                          <a:schemeClr val="tx1"/>
                        </a:solidFill>
                        <a:latin typeface="Cambria Math"/>
                        <a:ea typeface="Cambria Math"/>
                      </a:rPr>
                      <m:t>×</m:t>
                    </m:r>
                    <m:f>
                      <m:fPr>
                        <m:ctrlPr>
                          <a:rPr lang="en-US" sz="2800" i="1" smtClean="0">
                            <a:solidFill>
                              <a:srgbClr val="9E0927"/>
                            </a:solidFill>
                            <a:latin typeface="Cambria Math"/>
                          </a:rPr>
                        </m:ctrlPr>
                      </m:fPr>
                      <m:num>
                        <m:r>
                          <m:rPr>
                            <m:nor/>
                          </m:rPr>
                          <a:rPr lang="en-US" sz="2800" b="0" i="0" smtClean="0">
                            <a:solidFill>
                              <a:srgbClr val="9E0927"/>
                            </a:solidFill>
                            <a:latin typeface="Arial" panose="020B0604020202020204" pitchFamily="34" charset="0"/>
                            <a:cs typeface="Arial" panose="020B0604020202020204" pitchFamily="34" charset="0"/>
                          </a:rPr>
                          <m:t>3 </m:t>
                        </m:r>
                        <m:r>
                          <m:rPr>
                            <m:nor/>
                          </m:rPr>
                          <a:rPr lang="en-US" sz="2800" b="0" i="0" smtClean="0">
                            <a:solidFill>
                              <a:srgbClr val="9E0927"/>
                            </a:solidFill>
                            <a:latin typeface="Arial" panose="020B0604020202020204" pitchFamily="34" charset="0"/>
                            <a:cs typeface="Arial" panose="020B0604020202020204" pitchFamily="34" charset="0"/>
                          </a:rPr>
                          <m:t>ft</m:t>
                        </m:r>
                      </m:num>
                      <m:den>
                        <m:r>
                          <m:rPr>
                            <m:nor/>
                          </m:rPr>
                          <a:rPr lang="en-US" sz="2800" b="0" i="0" smtClean="0">
                            <a:solidFill>
                              <a:srgbClr val="9E0927"/>
                            </a:solidFill>
                            <a:latin typeface="Arial" panose="020B0604020202020204" pitchFamily="34" charset="0"/>
                            <a:cs typeface="Arial" panose="020B0604020202020204" pitchFamily="34" charset="0"/>
                          </a:rPr>
                          <m:t>1 </m:t>
                        </m:r>
                        <m:r>
                          <m:rPr>
                            <m:nor/>
                          </m:rPr>
                          <a:rPr lang="en-US" sz="2800" b="0" i="0" smtClean="0">
                            <a:solidFill>
                              <a:srgbClr val="9E0927"/>
                            </a:solidFill>
                            <a:latin typeface="Arial" panose="020B0604020202020204" pitchFamily="34" charset="0"/>
                            <a:cs typeface="Arial" panose="020B0604020202020204" pitchFamily="34" charset="0"/>
                          </a:rPr>
                          <m:t>yd</m:t>
                        </m:r>
                      </m:den>
                    </m:f>
                  </m:oMath>
                </a14:m>
                <a:r>
                  <a:rPr lang="en-US" sz="2800" dirty="0" smtClean="0">
                    <a:latin typeface="Arial" panose="020B0604020202020204" pitchFamily="34" charset="0"/>
                    <a:cs typeface="Arial" panose="020B0604020202020204" pitchFamily="34" charset="0"/>
                  </a:rPr>
                  <a:t> = 12 </a:t>
                </a:r>
                <a:r>
                  <a:rPr lang="en-US" sz="2800" dirty="0" err="1" smtClean="0">
                    <a:latin typeface="Arial" panose="020B0604020202020204" pitchFamily="34" charset="0"/>
                    <a:cs typeface="Arial" panose="020B0604020202020204" pitchFamily="34" charset="0"/>
                  </a:rPr>
                  <a:t>ft</a:t>
                </a:r>
                <a:endParaRPr lang="en-US" sz="2800" dirty="0">
                  <a:latin typeface="Arial" panose="020B0604020202020204" pitchFamily="34" charset="0"/>
                  <a:cs typeface="Arial" panose="020B0604020202020204"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4953486" y="3039065"/>
                <a:ext cx="3406730" cy="882742"/>
              </a:xfrm>
              <a:prstGeom prst="rect">
                <a:avLst/>
              </a:prstGeom>
              <a:blipFill rotWithShape="1">
                <a:blip r:embed="rId4" cstate="print"/>
                <a:stretch>
                  <a:fillRect l="-37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9" name="TextBox 18"/>
              <p:cNvSpPr txBox="1"/>
              <p:nvPr/>
            </p:nvSpPr>
            <p:spPr>
              <a:xfrm>
                <a:off x="5172197" y="5965317"/>
                <a:ext cx="3099951" cy="646331"/>
              </a:xfrm>
              <a:prstGeom prst="rect">
                <a:avLst/>
              </a:prstGeom>
              <a:noFill/>
            </p:spPr>
            <p:txBody>
              <a:bodyPr wrap="square" rtlCol="0">
                <a:spAutoFit/>
              </a:bodyPr>
              <a:lstStyle/>
              <a:p>
                <a:r>
                  <a:rPr lang="en-US" sz="3600" b="1" dirty="0" smtClean="0">
                    <a:solidFill>
                      <a:srgbClr val="9E0927"/>
                    </a:solidFill>
                    <a:latin typeface="+mn-lt"/>
                    <a:cs typeface="Arial" panose="020B0604020202020204" pitchFamily="34" charset="0"/>
                  </a:rPr>
                  <a:t>4</a:t>
                </a:r>
                <a14:m>
                  <m:oMath xmlns:m="http://schemas.openxmlformats.org/officeDocument/2006/math">
                    <m:r>
                      <m:rPr>
                        <m:nor/>
                      </m:rPr>
                      <a:rPr lang="en-US" sz="3600" b="1" i="0" smtClean="0">
                        <a:solidFill>
                          <a:srgbClr val="9E0927"/>
                        </a:solidFill>
                        <a:latin typeface="+mn-lt"/>
                        <a:ea typeface="Cambria Math"/>
                      </a:rPr>
                      <m:t> </m:t>
                    </m:r>
                    <m:r>
                      <m:rPr>
                        <m:nor/>
                      </m:rPr>
                      <a:rPr lang="en-US" sz="3600" b="1" i="0" smtClean="0">
                        <a:solidFill>
                          <a:srgbClr val="9E0927"/>
                        </a:solidFill>
                        <a:latin typeface="+mn-lt"/>
                        <a:ea typeface="Cambria Math"/>
                      </a:rPr>
                      <m:t>yd</m:t>
                    </m:r>
                    <m:r>
                      <m:rPr>
                        <m:nor/>
                      </m:rPr>
                      <a:rPr lang="en-US" sz="3600" b="1" i="0" smtClean="0">
                        <a:solidFill>
                          <a:srgbClr val="9E0927"/>
                        </a:solidFill>
                        <a:latin typeface="+mn-lt"/>
                        <a:ea typeface="Cambria Math"/>
                      </a:rPr>
                      <m:t> = 3.66 </m:t>
                    </m:r>
                    <m:r>
                      <m:rPr>
                        <m:nor/>
                      </m:rPr>
                      <a:rPr lang="en-US" sz="3600" b="1" i="0" smtClean="0">
                        <a:solidFill>
                          <a:srgbClr val="9E0927"/>
                        </a:solidFill>
                        <a:latin typeface="+mn-lt"/>
                        <a:ea typeface="Cambria Math"/>
                      </a:rPr>
                      <m:t>m</m:t>
                    </m:r>
                  </m:oMath>
                </a14:m>
                <a:endParaRPr lang="en-US" sz="3600" b="1" dirty="0">
                  <a:solidFill>
                    <a:srgbClr val="9E0927"/>
                  </a:solidFill>
                  <a:latin typeface="+mn-lt"/>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5172197" y="5965317"/>
                <a:ext cx="3099951" cy="646331"/>
              </a:xfrm>
              <a:prstGeom prst="rect">
                <a:avLst/>
              </a:prstGeom>
              <a:blipFill rotWithShape="1">
                <a:blip r:embed="rId5" cstate="print"/>
                <a:stretch>
                  <a:fillRect l="-5894" t="-14151" b="-34906"/>
                </a:stretch>
              </a:blipFill>
            </p:spPr>
            <p:txBody>
              <a:bodyPr/>
              <a:lstStyle/>
              <a:p>
                <a:r>
                  <a:rPr lang="en-US">
                    <a:noFill/>
                  </a:rPr>
                  <a:t> </a:t>
                </a:r>
              </a:p>
            </p:txBody>
          </p:sp>
        </mc:Fallback>
      </mc:AlternateContent>
    </p:spTree>
    <p:extLst>
      <p:ext uri="{BB962C8B-B14F-4D97-AF65-F5344CB8AC3E}">
        <p14:creationId xmlns:p14="http://schemas.microsoft.com/office/powerpoint/2010/main" xmlns="" val="71237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5" grpId="0"/>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6" name="TextBox 5"/>
              <p:cNvSpPr txBox="1"/>
              <p:nvPr/>
            </p:nvSpPr>
            <p:spPr>
              <a:xfrm>
                <a:off x="3606915" y="2568202"/>
                <a:ext cx="4074320" cy="979820"/>
              </a:xfrm>
              <a:prstGeom prst="rect">
                <a:avLst/>
              </a:prstGeom>
              <a:noFill/>
            </p:spPr>
            <p:txBody>
              <a:bodyPr wrap="none" rtlCol="0">
                <a:spAutoFit/>
              </a:bodyPr>
              <a:lstStyle/>
              <a:p>
                <a:r>
                  <a:rPr lang="en-US" sz="3200" dirty="0" smtClean="0">
                    <a:solidFill>
                      <a:srgbClr val="C00000"/>
                    </a:solidFill>
                  </a:rPr>
                  <a:t>=</a:t>
                </a:r>
                <a14:m>
                  <m:oMath xmlns:m="http://schemas.openxmlformats.org/officeDocument/2006/math">
                    <m:d>
                      <m:dPr>
                        <m:ctrlPr>
                          <a:rPr lang="en-US" sz="3200" i="1" smtClean="0">
                            <a:solidFill>
                              <a:srgbClr val="C00000"/>
                            </a:solidFill>
                            <a:latin typeface="Cambria Math"/>
                          </a:rPr>
                        </m:ctrlPr>
                      </m:dPr>
                      <m:e>
                        <m:f>
                          <m:fPr>
                            <m:ctrlPr>
                              <a:rPr lang="en-US" sz="3200" i="1">
                                <a:solidFill>
                                  <a:srgbClr val="C00000"/>
                                </a:solidFill>
                                <a:latin typeface="Cambria Math"/>
                              </a:rPr>
                            </m:ctrlPr>
                          </m:fPr>
                          <m:num>
                            <m:r>
                              <m:rPr>
                                <m:nor/>
                              </m:rPr>
                              <a:rPr lang="en-US" sz="3200" b="0" i="0" smtClean="0">
                                <a:solidFill>
                                  <a:srgbClr val="C00000"/>
                                </a:solidFill>
                                <a:latin typeface="Arial" panose="020B0604020202020204" pitchFamily="34" charset="0"/>
                                <a:cs typeface="Arial" panose="020B0604020202020204" pitchFamily="34" charset="0"/>
                              </a:rPr>
                              <m:t>3</m:t>
                            </m:r>
                            <m:r>
                              <m:rPr>
                                <m:nor/>
                              </m:rPr>
                              <a:rPr lang="en-US" sz="3200">
                                <a:solidFill>
                                  <a:srgbClr val="C00000"/>
                                </a:solidFill>
                                <a:latin typeface="Arial" panose="020B0604020202020204" pitchFamily="34" charset="0"/>
                                <a:cs typeface="Arial" panose="020B0604020202020204" pitchFamily="34" charset="0"/>
                              </a:rPr>
                              <m:t> </m:t>
                            </m:r>
                            <m:r>
                              <m:rPr>
                                <m:nor/>
                              </m:rPr>
                              <a:rPr lang="en-US" sz="3200">
                                <a:solidFill>
                                  <a:srgbClr val="C00000"/>
                                </a:solidFill>
                                <a:latin typeface="Arial" panose="020B0604020202020204" pitchFamily="34" charset="0"/>
                                <a:cs typeface="Arial" panose="020B0604020202020204" pitchFamily="34" charset="0"/>
                              </a:rPr>
                              <m:t>ft</m:t>
                            </m:r>
                          </m:num>
                          <m:den>
                            <m:r>
                              <m:rPr>
                                <m:nor/>
                              </m:rPr>
                              <a:rPr lang="en-US" sz="3200">
                                <a:solidFill>
                                  <a:srgbClr val="C00000"/>
                                </a:solidFill>
                                <a:latin typeface="Arial" panose="020B0604020202020204" pitchFamily="34" charset="0"/>
                                <a:cs typeface="Arial" panose="020B0604020202020204" pitchFamily="34" charset="0"/>
                              </a:rPr>
                              <m:t>1</m:t>
                            </m:r>
                          </m:den>
                        </m:f>
                        <m:r>
                          <a:rPr lang="en-US" sz="3200" i="1">
                            <a:solidFill>
                              <a:srgbClr val="C00000"/>
                            </a:solidFill>
                            <a:latin typeface="Cambria Math"/>
                            <a:ea typeface="Cambria Math"/>
                          </a:rPr>
                          <m:t>×</m:t>
                        </m:r>
                        <m:f>
                          <m:fPr>
                            <m:ctrlPr>
                              <a:rPr lang="en-US" sz="3200" i="1">
                                <a:solidFill>
                                  <a:srgbClr val="C00000"/>
                                </a:solidFill>
                                <a:latin typeface="Cambria Math"/>
                                <a:ea typeface="Cambria Math"/>
                              </a:rPr>
                            </m:ctrlPr>
                          </m:fPr>
                          <m:num>
                            <m:r>
                              <m:rPr>
                                <m:nor/>
                              </m:rPr>
                              <a:rPr lang="en-US" sz="3200">
                                <a:solidFill>
                                  <a:srgbClr val="C00000"/>
                                </a:solidFill>
                                <a:latin typeface="+mn-lt"/>
                                <a:ea typeface="Cambria Math"/>
                              </a:rPr>
                              <m:t>12 </m:t>
                            </m:r>
                            <m:r>
                              <m:rPr>
                                <m:nor/>
                              </m:rPr>
                              <a:rPr lang="en-US" sz="3200">
                                <a:solidFill>
                                  <a:srgbClr val="C00000"/>
                                </a:solidFill>
                                <a:latin typeface="+mn-lt"/>
                                <a:ea typeface="Cambria Math"/>
                              </a:rPr>
                              <m:t>in</m:t>
                            </m:r>
                            <m:r>
                              <m:rPr>
                                <m:nor/>
                              </m:rPr>
                              <a:rPr lang="en-US" sz="3200">
                                <a:solidFill>
                                  <a:srgbClr val="C00000"/>
                                </a:solidFill>
                                <a:latin typeface="+mn-lt"/>
                                <a:ea typeface="Cambria Math"/>
                              </a:rPr>
                              <m:t>.</m:t>
                            </m:r>
                          </m:num>
                          <m:den>
                            <m:r>
                              <m:rPr>
                                <m:nor/>
                              </m:rPr>
                              <a:rPr lang="en-US" sz="3200">
                                <a:solidFill>
                                  <a:srgbClr val="C00000"/>
                                </a:solidFill>
                                <a:latin typeface="+mn-lt"/>
                                <a:ea typeface="Cambria Math"/>
                              </a:rPr>
                              <m:t>1 </m:t>
                            </m:r>
                            <m:r>
                              <m:rPr>
                                <m:nor/>
                              </m:rPr>
                              <a:rPr lang="en-US" sz="3200">
                                <a:solidFill>
                                  <a:srgbClr val="C00000"/>
                                </a:solidFill>
                                <a:latin typeface="+mn-lt"/>
                                <a:ea typeface="Cambria Math"/>
                              </a:rPr>
                              <m:t>ft</m:t>
                            </m:r>
                          </m:den>
                        </m:f>
                      </m:e>
                    </m:d>
                    <m:r>
                      <m:rPr>
                        <m:nor/>
                      </m:rPr>
                      <a:rPr lang="en-US" sz="3200" b="0" i="0" smtClean="0">
                        <a:solidFill>
                          <a:schemeClr val="tx1"/>
                        </a:solidFill>
                        <a:latin typeface="+mn-lt"/>
                        <a:ea typeface="Cambria Math"/>
                      </a:rPr>
                      <m:t>+ 5 </m:t>
                    </m:r>
                    <m:r>
                      <m:rPr>
                        <m:nor/>
                      </m:rPr>
                      <a:rPr lang="en-US" sz="3200" b="0" i="0" smtClean="0">
                        <a:solidFill>
                          <a:schemeClr val="tx1"/>
                        </a:solidFill>
                        <a:latin typeface="+mn-lt"/>
                        <a:ea typeface="Cambria Math"/>
                      </a:rPr>
                      <m:t>in</m:t>
                    </m:r>
                    <m:r>
                      <m:rPr>
                        <m:nor/>
                      </m:rPr>
                      <a:rPr lang="en-US" sz="3200" b="0" i="0" smtClean="0">
                        <a:solidFill>
                          <a:schemeClr val="tx1"/>
                        </a:solidFill>
                        <a:latin typeface="+mn-lt"/>
                        <a:ea typeface="Cambria Math"/>
                      </a:rPr>
                      <m:t>.</m:t>
                    </m:r>
                  </m:oMath>
                </a14:m>
                <a:endParaRPr lang="en-US" sz="3200" dirty="0">
                  <a:solidFill>
                    <a:schemeClr val="tx1"/>
                  </a:solidFill>
                  <a:latin typeface="+mn-lt"/>
                </a:endParaRPr>
              </a:p>
            </p:txBody>
          </p:sp>
        </mc:Choice>
        <mc:Fallback>
          <p:sp>
            <p:nvSpPr>
              <p:cNvPr id="6" name="TextBox 5"/>
              <p:cNvSpPr txBox="1">
                <a:spLocks noRot="1" noChangeAspect="1" noMove="1" noResize="1" noEditPoints="1" noAdjustHandles="1" noChangeArrowheads="1" noChangeShapeType="1" noTextEdit="1"/>
              </p:cNvSpPr>
              <p:nvPr/>
            </p:nvSpPr>
            <p:spPr>
              <a:xfrm>
                <a:off x="3606915" y="2568202"/>
                <a:ext cx="4074320" cy="979820"/>
              </a:xfrm>
              <a:prstGeom prst="rect">
                <a:avLst/>
              </a:prstGeom>
              <a:blipFill rotWithShape="1">
                <a:blip r:embed="rId3" cstate="print"/>
                <a:stretch>
                  <a:fillRect l="-3892"/>
                </a:stretch>
              </a:blipFill>
            </p:spPr>
            <p:txBody>
              <a:bodyPr/>
              <a:lstStyle/>
              <a:p>
                <a:r>
                  <a:rPr lang="en-US">
                    <a:noFill/>
                  </a:rPr>
                  <a:t> </a:t>
                </a:r>
              </a:p>
            </p:txBody>
          </p:sp>
        </mc:Fallback>
      </mc:AlternateContent>
      <p:sp>
        <p:nvSpPr>
          <p:cNvPr id="37893" name="Rectangle 4"/>
          <p:cNvSpPr>
            <a:spLocks noChangeArrowheads="1"/>
          </p:cNvSpPr>
          <p:nvPr/>
        </p:nvSpPr>
        <p:spPr bwMode="auto">
          <a:xfrm>
            <a:off x="1143000" y="1066800"/>
            <a:ext cx="7239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1200"/>
              </a:spcBef>
            </a:pPr>
            <a:r>
              <a:rPr lang="en-US" sz="3200" dirty="0" smtClean="0"/>
              <a:t>Example</a:t>
            </a:r>
            <a:r>
              <a:rPr lang="en-US" sz="3200" b="0" dirty="0" smtClean="0">
                <a:solidFill>
                  <a:schemeClr val="tx1"/>
                </a:solidFill>
                <a:latin typeface="Arial" charset="0"/>
              </a:rPr>
              <a:t>: Convert 3′-5″ to inches</a:t>
            </a:r>
            <a:endParaRPr lang="en-US" sz="3200" b="0" dirty="0">
              <a:solidFill>
                <a:srgbClr val="C00000"/>
              </a:solidFill>
              <a:latin typeface="Arial" charset="0"/>
            </a:endParaRPr>
          </a:p>
        </p:txBody>
      </p:sp>
      <mc:AlternateContent xmlns:mc="http://schemas.openxmlformats.org/markup-compatibility/2006">
        <mc:Choice xmlns:a14="http://schemas.microsoft.com/office/drawing/2010/main" xmlns="" Requires="a14">
          <p:sp>
            <p:nvSpPr>
              <p:cNvPr id="10" name="TextBox 9"/>
              <p:cNvSpPr txBox="1"/>
              <p:nvPr/>
            </p:nvSpPr>
            <p:spPr>
              <a:xfrm>
                <a:off x="1447800" y="2705840"/>
                <a:ext cx="2351926"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3600" b="0" i="0" smtClean="0">
                          <a:solidFill>
                            <a:srgbClr val="C00000"/>
                          </a:solidFill>
                          <a:latin typeface="+mn-lt"/>
                        </a:rPr>
                        <m:t>3</m:t>
                      </m:r>
                      <m:r>
                        <m:rPr>
                          <m:nor/>
                        </m:rPr>
                        <a:rPr lang="en-US" sz="3600" b="0" i="0" smtClean="0">
                          <a:solidFill>
                            <a:srgbClr val="C00000"/>
                          </a:solidFill>
                          <a:latin typeface="+mn-lt"/>
                        </a:rPr>
                        <m:t> </m:t>
                      </m:r>
                      <m:r>
                        <m:rPr>
                          <m:nor/>
                        </m:rPr>
                        <a:rPr lang="en-US" sz="3600" b="0" i="0" smtClean="0">
                          <a:solidFill>
                            <a:srgbClr val="C00000"/>
                          </a:solidFill>
                          <a:latin typeface="+mn-lt"/>
                        </a:rPr>
                        <m:t>ft</m:t>
                      </m:r>
                      <m:r>
                        <m:rPr>
                          <m:nor/>
                        </m:rPr>
                        <a:rPr lang="en-US" sz="3600" b="0" i="0" smtClean="0">
                          <a:solidFill>
                            <a:srgbClr val="C00000"/>
                          </a:solidFill>
                          <a:latin typeface="+mn-lt"/>
                        </a:rPr>
                        <m:t> + 5 </m:t>
                      </m:r>
                      <m:r>
                        <m:rPr>
                          <m:nor/>
                        </m:rPr>
                        <a:rPr lang="en-US" sz="3600" b="0" i="0" smtClean="0">
                          <a:solidFill>
                            <a:schemeClr val="tx1"/>
                          </a:solidFill>
                          <a:latin typeface="+mn-lt"/>
                        </a:rPr>
                        <m:t>in</m:t>
                      </m:r>
                      <m:r>
                        <m:rPr>
                          <m:nor/>
                        </m:rPr>
                        <a:rPr lang="en-US" sz="3600" b="0" i="0" smtClean="0">
                          <a:solidFill>
                            <a:schemeClr val="tx1"/>
                          </a:solidFill>
                          <a:latin typeface="+mn-lt"/>
                        </a:rPr>
                        <m:t>.</m:t>
                      </m:r>
                    </m:oMath>
                  </m:oMathPara>
                </a14:m>
                <a:endParaRPr lang="en-US" sz="3600" dirty="0">
                  <a:solidFill>
                    <a:schemeClr val="tx1"/>
                  </a:solidFill>
                  <a:latin typeface="+mn-lt"/>
                </a:endParaRPr>
              </a:p>
            </p:txBody>
          </p:sp>
        </mc:Choice>
        <mc:Fallback>
          <p:sp>
            <p:nvSpPr>
              <p:cNvPr id="10" name="TextBox 9"/>
              <p:cNvSpPr txBox="1">
                <a:spLocks noRot="1" noChangeAspect="1" noMove="1" noResize="1" noEditPoints="1" noAdjustHandles="1" noChangeArrowheads="1" noChangeShapeType="1" noTextEdit="1"/>
              </p:cNvSpPr>
              <p:nvPr/>
            </p:nvSpPr>
            <p:spPr>
              <a:xfrm>
                <a:off x="1447800" y="2705840"/>
                <a:ext cx="2351926" cy="646331"/>
              </a:xfrm>
              <a:prstGeom prst="rect">
                <a:avLst/>
              </a:prstGeom>
              <a:blipFill rotWithShape="1">
                <a:blip r:embed="rId4" cstate="print"/>
                <a:stretch>
                  <a:fillRect/>
                </a:stretch>
              </a:blipFill>
            </p:spPr>
            <p:txBody>
              <a:bodyPr/>
              <a:lstStyle/>
              <a:p>
                <a:r>
                  <a:rPr lang="en-US">
                    <a:noFill/>
                  </a:rPr>
                  <a:t> </a:t>
                </a:r>
              </a:p>
            </p:txBody>
          </p:sp>
        </mc:Fallback>
      </mc:AlternateContent>
      <p:cxnSp>
        <p:nvCxnSpPr>
          <p:cNvPr id="8" name="Straight Connector 7"/>
          <p:cNvCxnSpPr/>
          <p:nvPr/>
        </p:nvCxnSpPr>
        <p:spPr>
          <a:xfrm flipV="1">
            <a:off x="4419600" y="2666278"/>
            <a:ext cx="4953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08170" y="1828800"/>
            <a:ext cx="1752600" cy="461665"/>
          </a:xfrm>
          <a:prstGeom prst="rect">
            <a:avLst/>
          </a:prstGeom>
          <a:noFill/>
          <a:ln w="38100">
            <a:solidFill>
              <a:srgbClr val="003FBE"/>
            </a:solidFill>
          </a:ln>
        </p:spPr>
        <p:txBody>
          <a:bodyPr wrap="square" rtlCol="0">
            <a:spAutoFit/>
          </a:bodyPr>
          <a:lstStyle/>
          <a:p>
            <a:r>
              <a:rPr lang="en-US" sz="2400" b="0" dirty="0" smtClean="0"/>
              <a:t>12 in. = 1 ft</a:t>
            </a:r>
            <a:endParaRPr lang="en-US" sz="2400" b="0" dirty="0"/>
          </a:p>
        </p:txBody>
      </p:sp>
      <p:cxnSp>
        <p:nvCxnSpPr>
          <p:cNvPr id="13" name="Curved Connector 12"/>
          <p:cNvCxnSpPr>
            <a:stCxn id="7" idx="1"/>
            <a:endCxn id="6" idx="0"/>
          </p:cNvCxnSpPr>
          <p:nvPr/>
        </p:nvCxnSpPr>
        <p:spPr bwMode="auto">
          <a:xfrm rot="10800000" flipV="1">
            <a:off x="5644076" y="2059632"/>
            <a:ext cx="664095" cy="508569"/>
          </a:xfrm>
          <a:prstGeom prst="curvedConnector2">
            <a:avLst/>
          </a:prstGeom>
          <a:solidFill>
            <a:schemeClr val="accent1"/>
          </a:solidFill>
          <a:ln w="38100" cap="flat" cmpd="sng" algn="ctr">
            <a:solidFill>
              <a:srgbClr val="003FBE"/>
            </a:solidFill>
            <a:prstDash val="solid"/>
            <a:round/>
            <a:headEnd type="none" w="med" len="med"/>
            <a:tailEnd type="arrow"/>
          </a:ln>
          <a:effectLst/>
        </p:spPr>
      </p:cxnSp>
      <p:cxnSp>
        <p:nvCxnSpPr>
          <p:cNvPr id="9" name="Straight Connector 8"/>
          <p:cNvCxnSpPr/>
          <p:nvPr/>
        </p:nvCxnSpPr>
        <p:spPr>
          <a:xfrm flipV="1">
            <a:off x="5631002" y="3123478"/>
            <a:ext cx="500416"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2" name="TextBox 1"/>
              <p:cNvSpPr txBox="1"/>
              <p:nvPr/>
            </p:nvSpPr>
            <p:spPr>
              <a:xfrm>
                <a:off x="3720711" y="3729324"/>
                <a:ext cx="3061089" cy="905633"/>
              </a:xfrm>
              <a:prstGeom prst="rect">
                <a:avLst/>
              </a:prstGeom>
              <a:noFill/>
            </p:spPr>
            <p:txBody>
              <a:bodyPr wrap="square" rtlCol="0">
                <a:spAutoFit/>
              </a:bodyPr>
              <a:lstStyle/>
              <a:p>
                <a:r>
                  <a:rPr lang="en-US" sz="3600" dirty="0" smtClean="0">
                    <a:solidFill>
                      <a:srgbClr val="C00000"/>
                    </a:solidFill>
                    <a:latin typeface="+mj-lt"/>
                  </a:rPr>
                  <a:t>= </a:t>
                </a:r>
                <a14:m>
                  <m:oMath xmlns:m="http://schemas.openxmlformats.org/officeDocument/2006/math">
                    <m:f>
                      <m:fPr>
                        <m:ctrlPr>
                          <a:rPr lang="en-US" sz="3200" i="1" dirty="0" smtClean="0">
                            <a:solidFill>
                              <a:srgbClr val="C00000"/>
                            </a:solidFill>
                            <a:latin typeface="Cambria Math"/>
                          </a:rPr>
                        </m:ctrlPr>
                      </m:fPr>
                      <m:num>
                        <m:r>
                          <m:rPr>
                            <m:nor/>
                          </m:rPr>
                          <a:rPr lang="en-US" sz="3200" b="0" i="0" dirty="0" smtClean="0">
                            <a:solidFill>
                              <a:srgbClr val="C00000"/>
                            </a:solidFill>
                            <a:latin typeface="+mn-lt"/>
                          </a:rPr>
                          <m:t>36</m:t>
                        </m:r>
                        <m:r>
                          <m:rPr>
                            <m:nor/>
                          </m:rPr>
                          <a:rPr lang="en-US" sz="3200" b="0" i="0" dirty="0" smtClean="0">
                            <a:solidFill>
                              <a:srgbClr val="C00000"/>
                            </a:solidFill>
                            <a:latin typeface="+mn-lt"/>
                          </a:rPr>
                          <m:t> </m:t>
                        </m:r>
                        <m:r>
                          <m:rPr>
                            <m:nor/>
                          </m:rPr>
                          <a:rPr lang="en-US" sz="3200" b="0" i="0" dirty="0" smtClean="0">
                            <a:solidFill>
                              <a:srgbClr val="C00000"/>
                            </a:solidFill>
                            <a:latin typeface="+mn-lt"/>
                          </a:rPr>
                          <m:t>in</m:t>
                        </m:r>
                        <m:r>
                          <m:rPr>
                            <m:nor/>
                          </m:rPr>
                          <a:rPr lang="en-US" sz="3200" b="0" i="0" dirty="0" smtClean="0">
                            <a:solidFill>
                              <a:srgbClr val="C00000"/>
                            </a:solidFill>
                            <a:latin typeface="+mn-lt"/>
                          </a:rPr>
                          <m:t>.</m:t>
                        </m:r>
                      </m:num>
                      <m:den>
                        <m:r>
                          <m:rPr>
                            <m:nor/>
                          </m:rPr>
                          <a:rPr lang="en-US" sz="3200" b="0" i="0" dirty="0" smtClean="0">
                            <a:solidFill>
                              <a:srgbClr val="C00000"/>
                            </a:solidFill>
                            <a:latin typeface="+mn-lt"/>
                          </a:rPr>
                          <m:t>1</m:t>
                        </m:r>
                      </m:den>
                    </m:f>
                    <m:r>
                      <a:rPr lang="en-US" sz="3200" b="0" i="1" dirty="0" smtClean="0">
                        <a:solidFill>
                          <a:schemeClr val="tx1"/>
                        </a:solidFill>
                        <a:latin typeface="Cambria Math"/>
                      </a:rPr>
                      <m:t>+</m:t>
                    </m:r>
                    <m:r>
                      <m:rPr>
                        <m:nor/>
                      </m:rPr>
                      <a:rPr lang="en-US" sz="3200" b="0" i="0" dirty="0" smtClean="0">
                        <a:solidFill>
                          <a:schemeClr val="tx1"/>
                        </a:solidFill>
                        <a:latin typeface="+mn-lt"/>
                      </a:rPr>
                      <m:t>5 </m:t>
                    </m:r>
                    <m:r>
                      <m:rPr>
                        <m:nor/>
                      </m:rPr>
                      <a:rPr lang="en-US" sz="3200" b="0" i="0" dirty="0" smtClean="0">
                        <a:solidFill>
                          <a:schemeClr val="tx1"/>
                        </a:solidFill>
                        <a:latin typeface="+mn-lt"/>
                      </a:rPr>
                      <m:t>in</m:t>
                    </m:r>
                    <m:r>
                      <a:rPr lang="en-US" sz="3200" b="0" i="1" dirty="0" smtClean="0">
                        <a:solidFill>
                          <a:schemeClr val="tx1"/>
                        </a:solidFill>
                        <a:latin typeface="Cambria Math"/>
                      </a:rPr>
                      <m:t>.</m:t>
                    </m:r>
                  </m:oMath>
                </a14:m>
                <a:endParaRPr lang="en-US" sz="3200" dirty="0">
                  <a:solidFill>
                    <a:srgbClr val="C00000"/>
                  </a:solidFill>
                  <a:latin typeface="+mn-lt"/>
                </a:endParaRPr>
              </a:p>
            </p:txBody>
          </p:sp>
        </mc:Choice>
        <mc:Fallback>
          <p:sp>
            <p:nvSpPr>
              <p:cNvPr id="2" name="TextBox 1"/>
              <p:cNvSpPr txBox="1">
                <a:spLocks noRot="1" noChangeAspect="1" noMove="1" noResize="1" noEditPoints="1" noAdjustHandles="1" noChangeArrowheads="1" noChangeShapeType="1" noTextEdit="1"/>
              </p:cNvSpPr>
              <p:nvPr/>
            </p:nvSpPr>
            <p:spPr>
              <a:xfrm>
                <a:off x="3720711" y="3729324"/>
                <a:ext cx="3061089" cy="905633"/>
              </a:xfrm>
              <a:prstGeom prst="rect">
                <a:avLst/>
              </a:prstGeom>
              <a:blipFill rotWithShape="1">
                <a:blip r:embed="rId5" cstate="print"/>
                <a:stretch>
                  <a:fillRect l="-5964" b="-128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4" name="TextBox 3"/>
              <p:cNvSpPr txBox="1"/>
              <p:nvPr/>
            </p:nvSpPr>
            <p:spPr>
              <a:xfrm>
                <a:off x="3665399" y="4727138"/>
                <a:ext cx="196560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1" i="0" smtClean="0">
                          <a:solidFill>
                            <a:srgbClr val="C00000"/>
                          </a:solidFill>
                          <a:latin typeface="Cambria Math"/>
                        </a:rPr>
                        <m:t>=</m:t>
                      </m:r>
                      <m:r>
                        <m:rPr>
                          <m:nor/>
                        </m:rPr>
                        <a:rPr lang="en-US" sz="3600" b="1" i="0" dirty="0" smtClean="0">
                          <a:solidFill>
                            <a:srgbClr val="C00000"/>
                          </a:solidFill>
                          <a:latin typeface="+mj-lt"/>
                        </a:rPr>
                        <m:t>41</m:t>
                      </m:r>
                      <m:r>
                        <m:rPr>
                          <m:nor/>
                        </m:rPr>
                        <a:rPr lang="en-US" sz="3600" b="1" i="0" dirty="0" smtClean="0">
                          <a:solidFill>
                            <a:srgbClr val="C00000"/>
                          </a:solidFill>
                          <a:latin typeface="+mj-lt"/>
                        </a:rPr>
                        <m:t> </m:t>
                      </m:r>
                      <m:r>
                        <m:rPr>
                          <m:nor/>
                        </m:rPr>
                        <a:rPr lang="en-US" sz="3600" b="1" i="0" dirty="0" smtClean="0">
                          <a:solidFill>
                            <a:srgbClr val="C00000"/>
                          </a:solidFill>
                          <a:latin typeface="+mj-lt"/>
                        </a:rPr>
                        <m:t>in</m:t>
                      </m:r>
                      <m:r>
                        <m:rPr>
                          <m:nor/>
                        </m:rPr>
                        <a:rPr lang="en-US" sz="3600" b="1" i="0" dirty="0" smtClean="0">
                          <a:solidFill>
                            <a:srgbClr val="C00000"/>
                          </a:solidFill>
                          <a:latin typeface="+mj-lt"/>
                        </a:rPr>
                        <m:t>.</m:t>
                      </m:r>
                    </m:oMath>
                  </m:oMathPara>
                </a14:m>
                <a:endParaRPr lang="en-US" sz="3600" b="1" dirty="0">
                  <a:latin typeface="+mj-lt"/>
                </a:endParaRPr>
              </a:p>
            </p:txBody>
          </p:sp>
        </mc:Choice>
        <mc:Fallback>
          <p:sp>
            <p:nvSpPr>
              <p:cNvPr id="4" name="TextBox 3"/>
              <p:cNvSpPr txBox="1">
                <a:spLocks noRot="1" noChangeAspect="1" noMove="1" noResize="1" noEditPoints="1" noAdjustHandles="1" noChangeArrowheads="1" noChangeShapeType="1" noTextEdit="1"/>
              </p:cNvSpPr>
              <p:nvPr/>
            </p:nvSpPr>
            <p:spPr>
              <a:xfrm>
                <a:off x="3665399" y="4727138"/>
                <a:ext cx="1965603" cy="646331"/>
              </a:xfrm>
              <a:prstGeom prst="rect">
                <a:avLst/>
              </a:prstGeom>
              <a:blipFill rotWithShape="1">
                <a:blip r:embed="rId6" cstate="print"/>
                <a:stretch>
                  <a:fillRect/>
                </a:stretch>
              </a:blipFill>
            </p:spPr>
            <p:txBody>
              <a:bodyPr/>
              <a:lstStyle/>
              <a:p>
                <a:r>
                  <a:rPr lang="en-US">
                    <a:noFill/>
                  </a:rPr>
                  <a:t> </a:t>
                </a:r>
              </a:p>
            </p:txBody>
          </p:sp>
        </mc:Fallback>
      </mc:AlternateContent>
      <p:pic>
        <p:nvPicPr>
          <p:cNvPr id="17" name="Picture 16"/>
          <p:cNvPicPr>
            <a:picLocks noChangeAspect="1"/>
          </p:cNvPicPr>
          <p:nvPr/>
        </p:nvPicPr>
        <p:blipFill rotWithShape="1">
          <a:blip r:embed="rId7" cstate="print">
            <a:extLst>
              <a:ext uri="{BEBA8EAE-BF5A-486C-A8C5-ECC9F3942E4B}">
                <a14:imgProps xmlns:a14="http://schemas.microsoft.com/office/drawing/2010/main" xmlns="">
                  <a14:imgLayer r:embed="rId8">
                    <a14:imgEffect>
                      <a14:brightnessContrast bright="40000" contrast="40000"/>
                    </a14:imgEffect>
                  </a14:imgLayer>
                </a14:imgProps>
              </a:ext>
              <a:ext uri="{28A0092B-C50C-407E-A947-70E740481C1C}">
                <a14:useLocalDpi xmlns:a14="http://schemas.microsoft.com/office/drawing/2010/main" xmlns="" val="0"/>
              </a:ext>
            </a:extLst>
          </a:blip>
          <a:srcRect l="5833" t="41279" b="42222"/>
          <a:stretch/>
        </p:blipFill>
        <p:spPr>
          <a:xfrm>
            <a:off x="342900" y="5726482"/>
            <a:ext cx="8610600" cy="1131518"/>
          </a:xfrm>
          <a:prstGeom prst="rect">
            <a:avLst/>
          </a:prstGeom>
        </p:spPr>
      </p:pic>
      <p:sp>
        <p:nvSpPr>
          <p:cNvPr id="14" name="Title 1"/>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t>Unit Conversion</a:t>
            </a:r>
            <a:endParaRPr lang="en-US" sz="4000" dirty="0"/>
          </a:p>
        </p:txBody>
      </p:sp>
    </p:spTree>
    <p:extLst>
      <p:ext uri="{BB962C8B-B14F-4D97-AF65-F5344CB8AC3E}">
        <p14:creationId xmlns:p14="http://schemas.microsoft.com/office/powerpoint/2010/main" xmlns="" val="261195848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22" presetClass="entr" presetSubtype="2"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7" grpId="0" animBg="1"/>
      <p:bldP spid="2"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pPr eaLnBrk="1" hangingPunct="1"/>
            <a:r>
              <a:rPr lang="en-US" smtClean="0"/>
              <a:t>Let’s Practice</a:t>
            </a:r>
          </a:p>
        </p:txBody>
      </p:sp>
      <p:sp>
        <p:nvSpPr>
          <p:cNvPr id="33795" name="Rectangle 3"/>
          <p:cNvSpPr>
            <a:spLocks noGrp="1" noChangeArrowheads="1"/>
          </p:cNvSpPr>
          <p:nvPr>
            <p:ph type="body" idx="1"/>
          </p:nvPr>
        </p:nvSpPr>
        <p:spPr>
          <a:xfrm>
            <a:off x="149926" y="1484602"/>
            <a:ext cx="6303963" cy="4381808"/>
          </a:xfrm>
        </p:spPr>
        <p:txBody>
          <a:bodyPr/>
          <a:lstStyle/>
          <a:p>
            <a:pPr eaLnBrk="1" hangingPunct="1">
              <a:lnSpc>
                <a:spcPct val="90000"/>
              </a:lnSpc>
              <a:buFontTx/>
              <a:buNone/>
            </a:pPr>
            <a:r>
              <a:rPr lang="en-US" sz="2700" dirty="0" smtClean="0"/>
              <a:t>	You used a meter stick to measure your window for new shades. However, the shade packages list the measurements in English units. Luckily your cell phone has a calculator so that you can quickly convert your 81.3 cm by 91.4 cm window opening to English units. What size is your window using English units? Round to the nearest inch.</a:t>
            </a:r>
          </a:p>
          <a:p>
            <a:pPr eaLnBrk="1" hangingPunct="1">
              <a:lnSpc>
                <a:spcPct val="90000"/>
              </a:lnSpc>
              <a:buFontTx/>
              <a:buNone/>
            </a:pPr>
            <a:r>
              <a:rPr lang="en-US" sz="2700" dirty="0" smtClean="0"/>
              <a:t>		</a:t>
            </a:r>
          </a:p>
        </p:txBody>
      </p:sp>
      <p:pic>
        <p:nvPicPr>
          <p:cNvPr id="15364" name="Picture 11" descr="MPj040682900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9550" y="1619250"/>
            <a:ext cx="2584450" cy="388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pPr eaLnBrk="1" hangingPunct="1"/>
            <a:r>
              <a:rPr lang="en-US" smtClean="0"/>
              <a:t>Let’s Practice</a:t>
            </a:r>
          </a:p>
        </p:txBody>
      </p:sp>
      <p:sp>
        <p:nvSpPr>
          <p:cNvPr id="33795" name="Rectangle 3"/>
          <p:cNvSpPr>
            <a:spLocks noGrp="1" noChangeArrowheads="1"/>
          </p:cNvSpPr>
          <p:nvPr>
            <p:ph type="body" idx="1"/>
          </p:nvPr>
        </p:nvSpPr>
        <p:spPr>
          <a:xfrm>
            <a:off x="399300" y="985838"/>
            <a:ext cx="6303963" cy="1424853"/>
          </a:xfrm>
        </p:spPr>
        <p:txBody>
          <a:bodyPr/>
          <a:lstStyle/>
          <a:p>
            <a:pPr eaLnBrk="1" hangingPunct="1">
              <a:lnSpc>
                <a:spcPct val="90000"/>
              </a:lnSpc>
              <a:buFontTx/>
              <a:buNone/>
            </a:pPr>
            <a:r>
              <a:rPr lang="en-US" sz="2700" dirty="0" smtClean="0"/>
              <a:t>Convert 81.3 cm x 91.4 cm to English units. Round to the nearest inch.</a:t>
            </a:r>
          </a:p>
          <a:p>
            <a:pPr eaLnBrk="1" hangingPunct="1">
              <a:lnSpc>
                <a:spcPct val="90000"/>
              </a:lnSpc>
              <a:buFontTx/>
              <a:buNone/>
            </a:pPr>
            <a:r>
              <a:rPr lang="en-US" sz="2700" dirty="0" smtClean="0"/>
              <a:t>		</a:t>
            </a:r>
          </a:p>
        </p:txBody>
      </p:sp>
      <p:pic>
        <p:nvPicPr>
          <p:cNvPr id="15364" name="Picture 11" descr="MPj040682900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9550" y="1619250"/>
            <a:ext cx="2584450" cy="388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4" name="Text Box 12"/>
          <p:cNvSpPr txBox="1">
            <a:spLocks noChangeArrowheads="1"/>
          </p:cNvSpPr>
          <p:nvPr/>
        </p:nvSpPr>
        <p:spPr bwMode="auto">
          <a:xfrm>
            <a:off x="422802" y="5846655"/>
            <a:ext cx="7848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pPr>
            <a:r>
              <a:rPr lang="en-US" sz="2800" dirty="0">
                <a:solidFill>
                  <a:srgbClr val="00386B"/>
                </a:solidFill>
              </a:rPr>
              <a:t>Therefore, the window opening is 32 in. </a:t>
            </a:r>
            <a:r>
              <a:rPr lang="en-US" sz="2800" dirty="0" smtClean="0">
                <a:solidFill>
                  <a:srgbClr val="00386B"/>
                </a:solidFill>
              </a:rPr>
              <a:t>x </a:t>
            </a:r>
            <a:r>
              <a:rPr lang="en-US" sz="2800" dirty="0">
                <a:solidFill>
                  <a:srgbClr val="00386B"/>
                </a:solidFill>
              </a:rPr>
              <a:t>36 in</a:t>
            </a:r>
            <a:r>
              <a:rPr lang="en-US" sz="2800" dirty="0" smtClean="0">
                <a:solidFill>
                  <a:srgbClr val="00386B"/>
                </a:solidFill>
              </a:rPr>
              <a:t>.</a:t>
            </a:r>
            <a:endParaRPr lang="en-US" sz="2800" dirty="0">
              <a:solidFill>
                <a:srgbClr val="00386B"/>
              </a:solidFill>
            </a:endParaRPr>
          </a:p>
        </p:txBody>
      </p:sp>
      <mc:AlternateContent xmlns:mc="http://schemas.openxmlformats.org/markup-compatibility/2006">
        <mc:Choice xmlns:a14="http://schemas.microsoft.com/office/drawing/2010/main" xmlns="" Requires="a14">
          <p:sp>
            <p:nvSpPr>
              <p:cNvPr id="6" name="TextBox 5"/>
              <p:cNvSpPr txBox="1"/>
              <p:nvPr/>
            </p:nvSpPr>
            <p:spPr>
              <a:xfrm>
                <a:off x="702119" y="2538571"/>
                <a:ext cx="4950535" cy="808235"/>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8</a:t>
                </a:r>
                <a14:m>
                  <m:oMath xmlns:m="http://schemas.openxmlformats.org/officeDocument/2006/math">
                    <m:r>
                      <m:rPr>
                        <m:nor/>
                      </m:rPr>
                      <a:rPr lang="en-US" sz="2800" b="0" i="0" smtClean="0">
                        <a:solidFill>
                          <a:schemeClr val="tx1"/>
                        </a:solidFill>
                        <a:latin typeface="Arial" panose="020B0604020202020204" pitchFamily="34" charset="0"/>
                        <a:ea typeface="Cambria Math"/>
                        <a:cs typeface="Arial" panose="020B0604020202020204" pitchFamily="34" charset="0"/>
                      </a:rPr>
                      <m:t>1.3 </m:t>
                    </m:r>
                    <m:r>
                      <m:rPr>
                        <m:nor/>
                      </m:rPr>
                      <a:rPr lang="en-US" sz="2800" b="0" i="0" smtClean="0">
                        <a:solidFill>
                          <a:schemeClr val="tx1"/>
                        </a:solidFill>
                        <a:latin typeface="Arial" panose="020B0604020202020204" pitchFamily="34" charset="0"/>
                        <a:ea typeface="Cambria Math"/>
                        <a:cs typeface="Arial" panose="020B0604020202020204" pitchFamily="34" charset="0"/>
                      </a:rPr>
                      <m:t>cm</m:t>
                    </m:r>
                    <m:r>
                      <m:rPr>
                        <m:nor/>
                      </m:rPr>
                      <a:rPr lang="en-US" sz="2800" b="0" i="0" smtClean="0">
                        <a:solidFill>
                          <a:schemeClr val="tx1"/>
                        </a:solidFill>
                        <a:latin typeface="Arial" panose="020B0604020202020204" pitchFamily="34" charset="0"/>
                        <a:ea typeface="Cambria Math"/>
                        <a:cs typeface="Arial" panose="020B0604020202020204" pitchFamily="34" charset="0"/>
                      </a:rPr>
                      <m:t> </m:t>
                    </m:r>
                    <m:r>
                      <a:rPr lang="en-US" sz="2800" i="1" smtClean="0">
                        <a:solidFill>
                          <a:schemeClr val="tx1"/>
                        </a:solidFill>
                        <a:latin typeface="Cambria Math"/>
                        <a:ea typeface="Cambria Math"/>
                      </a:rPr>
                      <m:t>×</m:t>
                    </m:r>
                    <m:f>
                      <m:fPr>
                        <m:ctrlPr>
                          <a:rPr lang="en-US" sz="2800" i="1" smtClean="0">
                            <a:solidFill>
                              <a:srgbClr val="9E0927"/>
                            </a:solidFill>
                            <a:latin typeface="Cambria Math"/>
                          </a:rPr>
                        </m:ctrlPr>
                      </m:fPr>
                      <m:num>
                        <m:r>
                          <m:rPr>
                            <m:nor/>
                          </m:rPr>
                          <a:rPr lang="en-US" sz="2800" b="0" i="0" smtClean="0">
                            <a:solidFill>
                              <a:srgbClr val="9E0927"/>
                            </a:solidFill>
                            <a:latin typeface="Arial" panose="020B0604020202020204" pitchFamily="34" charset="0"/>
                            <a:cs typeface="Arial" panose="020B0604020202020204" pitchFamily="34" charset="0"/>
                          </a:rPr>
                          <m:t>1 </m:t>
                        </m:r>
                        <m:r>
                          <m:rPr>
                            <m:nor/>
                          </m:rPr>
                          <a:rPr lang="en-US" sz="2800" b="0" i="0" smtClean="0">
                            <a:solidFill>
                              <a:srgbClr val="9E0927"/>
                            </a:solidFill>
                            <a:latin typeface="Arial" panose="020B0604020202020204" pitchFamily="34" charset="0"/>
                            <a:cs typeface="Arial" panose="020B0604020202020204" pitchFamily="34" charset="0"/>
                          </a:rPr>
                          <m:t>in</m:t>
                        </m:r>
                        <m:r>
                          <m:rPr>
                            <m:nor/>
                          </m:rPr>
                          <a:rPr lang="en-US" sz="2800" b="0" i="0" smtClean="0">
                            <a:solidFill>
                              <a:srgbClr val="9E0927"/>
                            </a:solidFill>
                            <a:latin typeface="Arial" panose="020B0604020202020204" pitchFamily="34" charset="0"/>
                            <a:cs typeface="Arial" panose="020B0604020202020204" pitchFamily="34" charset="0"/>
                          </a:rPr>
                          <m:t>.</m:t>
                        </m:r>
                      </m:num>
                      <m:den>
                        <m:r>
                          <m:rPr>
                            <m:nor/>
                          </m:rPr>
                          <a:rPr lang="en-US" sz="2800" b="0" i="0" smtClean="0">
                            <a:solidFill>
                              <a:srgbClr val="9E0927"/>
                            </a:solidFill>
                            <a:latin typeface="Arial" panose="020B0604020202020204" pitchFamily="34" charset="0"/>
                            <a:cs typeface="Arial" panose="020B0604020202020204" pitchFamily="34" charset="0"/>
                          </a:rPr>
                          <m:t>2.54 </m:t>
                        </m:r>
                        <m:r>
                          <m:rPr>
                            <m:nor/>
                          </m:rPr>
                          <a:rPr lang="en-US" sz="2800" b="0" i="0" smtClean="0">
                            <a:solidFill>
                              <a:srgbClr val="9E0927"/>
                            </a:solidFill>
                            <a:latin typeface="Arial" panose="020B0604020202020204" pitchFamily="34" charset="0"/>
                            <a:cs typeface="Arial" panose="020B0604020202020204" pitchFamily="34" charset="0"/>
                          </a:rPr>
                          <m:t>cm</m:t>
                        </m:r>
                      </m:den>
                    </m:f>
                  </m:oMath>
                </a14:m>
                <a:r>
                  <a:rPr lang="en-US" sz="2800" dirty="0" smtClean="0">
                    <a:latin typeface="Arial" panose="020B0604020202020204" pitchFamily="34" charset="0"/>
                    <a:cs typeface="Arial" panose="020B0604020202020204" pitchFamily="34" charset="0"/>
                  </a:rPr>
                  <a:t> = 32 in. </a:t>
                </a:r>
                <a:endParaRPr lang="en-US" sz="2800" dirty="0">
                  <a:latin typeface="Arial" panose="020B060402020202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702119" y="2538571"/>
                <a:ext cx="4950535" cy="808235"/>
              </a:xfrm>
              <a:prstGeom prst="rect">
                <a:avLst/>
              </a:prstGeom>
              <a:blipFill rotWithShape="1">
                <a:blip r:embed="rId4" cstate="print"/>
                <a:stretch>
                  <a:fillRect l="-2463" b="-60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TextBox 6"/>
              <p:cNvSpPr txBox="1"/>
              <p:nvPr/>
            </p:nvSpPr>
            <p:spPr>
              <a:xfrm>
                <a:off x="702119" y="3918552"/>
                <a:ext cx="4950535" cy="808235"/>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9</a:t>
                </a:r>
                <a14:m>
                  <m:oMath xmlns:m="http://schemas.openxmlformats.org/officeDocument/2006/math">
                    <m:r>
                      <m:rPr>
                        <m:nor/>
                      </m:rPr>
                      <a:rPr lang="en-US" sz="2800" b="0" i="0" smtClean="0">
                        <a:solidFill>
                          <a:schemeClr val="tx1"/>
                        </a:solidFill>
                        <a:latin typeface="Arial" panose="020B0604020202020204" pitchFamily="34" charset="0"/>
                        <a:ea typeface="Cambria Math"/>
                        <a:cs typeface="Arial" panose="020B0604020202020204" pitchFamily="34" charset="0"/>
                      </a:rPr>
                      <m:t>1.4 </m:t>
                    </m:r>
                    <m:r>
                      <m:rPr>
                        <m:nor/>
                      </m:rPr>
                      <a:rPr lang="en-US" sz="2800" b="0" i="0" smtClean="0">
                        <a:solidFill>
                          <a:schemeClr val="tx1"/>
                        </a:solidFill>
                        <a:latin typeface="Arial" panose="020B0604020202020204" pitchFamily="34" charset="0"/>
                        <a:ea typeface="Cambria Math"/>
                        <a:cs typeface="Arial" panose="020B0604020202020204" pitchFamily="34" charset="0"/>
                      </a:rPr>
                      <m:t>cm</m:t>
                    </m:r>
                    <m:r>
                      <m:rPr>
                        <m:nor/>
                      </m:rPr>
                      <a:rPr lang="en-US" sz="2800" b="0" i="0" smtClean="0">
                        <a:solidFill>
                          <a:schemeClr val="tx1"/>
                        </a:solidFill>
                        <a:latin typeface="Arial" panose="020B0604020202020204" pitchFamily="34" charset="0"/>
                        <a:ea typeface="Cambria Math"/>
                        <a:cs typeface="Arial" panose="020B0604020202020204" pitchFamily="34" charset="0"/>
                      </a:rPr>
                      <m:t> </m:t>
                    </m:r>
                    <m:r>
                      <a:rPr lang="en-US" sz="2800" i="1" smtClean="0">
                        <a:solidFill>
                          <a:schemeClr val="tx1"/>
                        </a:solidFill>
                        <a:latin typeface="Cambria Math"/>
                        <a:ea typeface="Cambria Math"/>
                      </a:rPr>
                      <m:t>×</m:t>
                    </m:r>
                    <m:f>
                      <m:fPr>
                        <m:ctrlPr>
                          <a:rPr lang="en-US" sz="2800" i="1" smtClean="0">
                            <a:solidFill>
                              <a:srgbClr val="9E0927"/>
                            </a:solidFill>
                            <a:latin typeface="Cambria Math"/>
                          </a:rPr>
                        </m:ctrlPr>
                      </m:fPr>
                      <m:num>
                        <m:r>
                          <m:rPr>
                            <m:nor/>
                          </m:rPr>
                          <a:rPr lang="en-US" sz="2800" b="0" i="0" smtClean="0">
                            <a:solidFill>
                              <a:srgbClr val="9E0927"/>
                            </a:solidFill>
                            <a:latin typeface="Arial" panose="020B0604020202020204" pitchFamily="34" charset="0"/>
                            <a:cs typeface="Arial" panose="020B0604020202020204" pitchFamily="34" charset="0"/>
                          </a:rPr>
                          <m:t>1 </m:t>
                        </m:r>
                        <m:r>
                          <m:rPr>
                            <m:nor/>
                          </m:rPr>
                          <a:rPr lang="en-US" sz="2800" b="0" i="0" smtClean="0">
                            <a:solidFill>
                              <a:srgbClr val="9E0927"/>
                            </a:solidFill>
                            <a:latin typeface="Arial" panose="020B0604020202020204" pitchFamily="34" charset="0"/>
                            <a:cs typeface="Arial" panose="020B0604020202020204" pitchFamily="34" charset="0"/>
                          </a:rPr>
                          <m:t>in</m:t>
                        </m:r>
                        <m:r>
                          <m:rPr>
                            <m:nor/>
                          </m:rPr>
                          <a:rPr lang="en-US" sz="2800" b="0" i="0" smtClean="0">
                            <a:solidFill>
                              <a:srgbClr val="9E0927"/>
                            </a:solidFill>
                            <a:latin typeface="Arial" panose="020B0604020202020204" pitchFamily="34" charset="0"/>
                            <a:cs typeface="Arial" panose="020B0604020202020204" pitchFamily="34" charset="0"/>
                          </a:rPr>
                          <m:t>.</m:t>
                        </m:r>
                      </m:num>
                      <m:den>
                        <m:r>
                          <m:rPr>
                            <m:nor/>
                          </m:rPr>
                          <a:rPr lang="en-US" sz="2800" b="0" i="0" smtClean="0">
                            <a:solidFill>
                              <a:srgbClr val="9E0927"/>
                            </a:solidFill>
                            <a:latin typeface="Arial" panose="020B0604020202020204" pitchFamily="34" charset="0"/>
                            <a:cs typeface="Arial" panose="020B0604020202020204" pitchFamily="34" charset="0"/>
                          </a:rPr>
                          <m:t>2.54 </m:t>
                        </m:r>
                        <m:r>
                          <m:rPr>
                            <m:nor/>
                          </m:rPr>
                          <a:rPr lang="en-US" sz="2800" b="0" i="0" smtClean="0">
                            <a:solidFill>
                              <a:srgbClr val="9E0927"/>
                            </a:solidFill>
                            <a:latin typeface="Arial" panose="020B0604020202020204" pitchFamily="34" charset="0"/>
                            <a:cs typeface="Arial" panose="020B0604020202020204" pitchFamily="34" charset="0"/>
                          </a:rPr>
                          <m:t>cm</m:t>
                        </m:r>
                      </m:den>
                    </m:f>
                  </m:oMath>
                </a14:m>
                <a:r>
                  <a:rPr lang="en-US" sz="2800" dirty="0" smtClean="0">
                    <a:latin typeface="Arial" panose="020B0604020202020204" pitchFamily="34" charset="0"/>
                    <a:cs typeface="Arial" panose="020B0604020202020204" pitchFamily="34" charset="0"/>
                  </a:rPr>
                  <a:t> = 36 in. </a:t>
                </a:r>
                <a:endParaRPr lang="en-US" sz="2800" dirty="0">
                  <a:latin typeface="Arial" panose="020B0604020202020204" pitchFamily="34" charset="0"/>
                  <a:cs typeface="Arial" panose="020B0604020202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702119" y="3918552"/>
                <a:ext cx="4950535" cy="808235"/>
              </a:xfrm>
              <a:prstGeom prst="rect">
                <a:avLst/>
              </a:prstGeom>
              <a:blipFill rotWithShape="1">
                <a:blip r:embed="rId5" cstate="print"/>
                <a:stretch>
                  <a:fillRect l="-2463" b="-6818"/>
                </a:stretch>
              </a:blipFill>
            </p:spPr>
            <p:txBody>
              <a:bodyPr/>
              <a:lstStyle/>
              <a:p>
                <a:r>
                  <a:rPr lang="en-US">
                    <a:noFill/>
                  </a:rPr>
                  <a:t> </a:t>
                </a:r>
              </a:p>
            </p:txBody>
          </p:sp>
        </mc:Fallback>
      </mc:AlternateContent>
    </p:spTree>
    <p:extLst>
      <p:ext uri="{BB962C8B-B14F-4D97-AF65-F5344CB8AC3E}">
        <p14:creationId xmlns:p14="http://schemas.microsoft.com/office/powerpoint/2010/main" xmlns="" val="1110528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4" grpId="0"/>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pPr algn="l" eaLnBrk="1" hangingPunct="1"/>
            <a:r>
              <a:rPr lang="en-US" smtClean="0"/>
              <a:t>Image Resources</a:t>
            </a:r>
          </a:p>
        </p:txBody>
      </p:sp>
      <p:sp>
        <p:nvSpPr>
          <p:cNvPr id="16387" name="Rectangle 3"/>
          <p:cNvSpPr>
            <a:spLocks noGrp="1" noChangeArrowheads="1"/>
          </p:cNvSpPr>
          <p:nvPr>
            <p:ph type="body" idx="1"/>
          </p:nvPr>
        </p:nvSpPr>
        <p:spPr>
          <a:xfrm>
            <a:off x="457200" y="1320800"/>
            <a:ext cx="8229600" cy="5192713"/>
          </a:xfrm>
          <a:noFill/>
        </p:spPr>
        <p:txBody>
          <a:bodyPr/>
          <a:lstStyle/>
          <a:p>
            <a:pPr eaLnBrk="1" hangingPunct="1">
              <a:buFontTx/>
              <a:buNone/>
            </a:pPr>
            <a:endParaRPr lang="en-US" smtClean="0"/>
          </a:p>
          <a:p>
            <a:pPr eaLnBrk="1" hangingPunct="1">
              <a:buFontTx/>
              <a:buNone/>
            </a:pPr>
            <a:r>
              <a:rPr lang="en-US" sz="2000" smtClean="0"/>
              <a:t>Microsoft, Inc. (2008). Clip Art. Retrieved October 7, 2008, from http://office.microsoft.com/en-us/clipart/default.aspx</a:t>
            </a:r>
          </a:p>
          <a:p>
            <a:pPr eaLnBrk="1" hangingPunct="1">
              <a:buFontTx/>
              <a:buNone/>
            </a:pPr>
            <a:endParaRPr lang="en-US"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ruler3"/>
          <p:cNvPicPr>
            <a:picLocks noChangeAspect="1" noChangeArrowheads="1"/>
          </p:cNvPicPr>
          <p:nvPr/>
        </p:nvPicPr>
        <p:blipFill>
          <a:blip r:embed="rId3" cstate="print">
            <a:clrChange>
              <a:clrFrom>
                <a:srgbClr val="0100D7"/>
              </a:clrFrom>
              <a:clrTo>
                <a:srgbClr val="0100D7">
                  <a:alpha val="0"/>
                </a:srgbClr>
              </a:clrTo>
            </a:clrChange>
            <a:extLst>
              <a:ext uri="{28A0092B-C50C-407E-A947-70E740481C1C}">
                <a14:useLocalDpi xmlns:a14="http://schemas.microsoft.com/office/drawing/2010/main" xmlns="" val="0"/>
              </a:ext>
            </a:extLst>
          </a:blip>
          <a:srcRect t="26123" b="15102"/>
          <a:stretch>
            <a:fillRect/>
          </a:stretch>
        </p:blipFill>
        <p:spPr bwMode="auto">
          <a:xfrm rot="-515060">
            <a:off x="835025" y="2655888"/>
            <a:ext cx="7924800" cy="300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2"/>
          <p:cNvSpPr>
            <a:spLocks noGrp="1" noChangeArrowheads="1"/>
          </p:cNvSpPr>
          <p:nvPr>
            <p:ph type="title"/>
          </p:nvPr>
        </p:nvSpPr>
        <p:spPr>
          <a:noFill/>
        </p:spPr>
        <p:txBody>
          <a:bodyPr/>
          <a:lstStyle/>
          <a:p>
            <a:pPr eaLnBrk="1" hangingPunct="1"/>
            <a:r>
              <a:rPr lang="en-US" smtClean="0"/>
              <a:t>Measurement Systems</a:t>
            </a:r>
          </a:p>
        </p:txBody>
      </p:sp>
      <p:sp>
        <p:nvSpPr>
          <p:cNvPr id="8195" name="Rectangle 3"/>
          <p:cNvSpPr>
            <a:spLocks noGrp="1" noChangeArrowheads="1"/>
          </p:cNvSpPr>
          <p:nvPr>
            <p:ph type="body" idx="1"/>
          </p:nvPr>
        </p:nvSpPr>
        <p:spPr>
          <a:xfrm>
            <a:off x="457200" y="1600200"/>
            <a:ext cx="8229600" cy="1689100"/>
          </a:xfrm>
          <a:noFill/>
        </p:spPr>
        <p:txBody>
          <a:bodyPr/>
          <a:lstStyle/>
          <a:p>
            <a:pPr eaLnBrk="1" hangingPunct="1">
              <a:buFontTx/>
              <a:buNone/>
            </a:pPr>
            <a:r>
              <a:rPr lang="en-US" smtClean="0"/>
              <a:t>	Two types of measurement systems exist.</a:t>
            </a:r>
          </a:p>
          <a:p>
            <a:pPr lvl="1" eaLnBrk="1" hangingPunct="1"/>
            <a:endParaRPr lang="en-US" smtClean="0"/>
          </a:p>
          <a:p>
            <a:pPr lvl="1" eaLnBrk="1" hangingPunct="1"/>
            <a:r>
              <a:rPr lang="en-US" smtClean="0"/>
              <a:t>Standard (Customary)				</a:t>
            </a:r>
          </a:p>
        </p:txBody>
      </p:sp>
      <p:sp>
        <p:nvSpPr>
          <p:cNvPr id="8200" name="Text Box 8"/>
          <p:cNvSpPr txBox="1">
            <a:spLocks noChangeArrowheads="1"/>
          </p:cNvSpPr>
          <p:nvPr/>
        </p:nvSpPr>
        <p:spPr bwMode="auto">
          <a:xfrm>
            <a:off x="962025" y="4956175"/>
            <a:ext cx="679926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800"/>
              <a:t> Metric (SI or International System)</a:t>
            </a:r>
          </a:p>
        </p:txBody>
      </p:sp>
      <p:pic>
        <p:nvPicPr>
          <p:cNvPr id="8201"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52513" y="5551488"/>
            <a:ext cx="6524625"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anim calcmode="lin" valueType="num">
                                      <p:cBhvr additive="base">
                                        <p:cTn id="11"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anim calcmode="lin" valueType="num">
                                      <p:cBhvr additive="base">
                                        <p:cTn id="15" dur="500" fill="hold"/>
                                        <p:tgtEl>
                                          <p:spTgt spid="8196"/>
                                        </p:tgtEl>
                                        <p:attrNameLst>
                                          <p:attrName>ppt_x</p:attrName>
                                        </p:attrNameLst>
                                      </p:cBhvr>
                                      <p:tavLst>
                                        <p:tav tm="0">
                                          <p:val>
                                            <p:strVal val="#ppt_x"/>
                                          </p:val>
                                        </p:tav>
                                        <p:tav tm="100000">
                                          <p:val>
                                            <p:strVal val="#ppt_x"/>
                                          </p:val>
                                        </p:tav>
                                      </p:tavLst>
                                    </p:anim>
                                    <p:anim calcmode="lin" valueType="num">
                                      <p:cBhvr additive="base">
                                        <p:cTn id="16"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200"/>
                                        </p:tgtEl>
                                        <p:attrNameLst>
                                          <p:attrName>style.visibility</p:attrName>
                                        </p:attrNameLst>
                                      </p:cBhvr>
                                      <p:to>
                                        <p:strVal val="visible"/>
                                      </p:to>
                                    </p:set>
                                    <p:anim calcmode="lin" valueType="num">
                                      <p:cBhvr additive="base">
                                        <p:cTn id="21" dur="500" fill="hold"/>
                                        <p:tgtEl>
                                          <p:spTgt spid="8200"/>
                                        </p:tgtEl>
                                        <p:attrNameLst>
                                          <p:attrName>ppt_x</p:attrName>
                                        </p:attrNameLst>
                                      </p:cBhvr>
                                      <p:tavLst>
                                        <p:tav tm="0">
                                          <p:val>
                                            <p:strVal val="#ppt_x"/>
                                          </p:val>
                                        </p:tav>
                                        <p:tav tm="100000">
                                          <p:val>
                                            <p:strVal val="#ppt_x"/>
                                          </p:val>
                                        </p:tav>
                                      </p:tavLst>
                                    </p:anim>
                                    <p:anim calcmode="lin" valueType="num">
                                      <p:cBhvr additive="base">
                                        <p:cTn id="22" dur="500" fill="hold"/>
                                        <p:tgtEl>
                                          <p:spTgt spid="820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201"/>
                                        </p:tgtEl>
                                        <p:attrNameLst>
                                          <p:attrName>style.visibility</p:attrName>
                                        </p:attrNameLst>
                                      </p:cBhvr>
                                      <p:to>
                                        <p:strVal val="visible"/>
                                      </p:to>
                                    </p:set>
                                    <p:anim calcmode="lin" valueType="num">
                                      <p:cBhvr additive="base">
                                        <p:cTn id="25" dur="500" fill="hold"/>
                                        <p:tgtEl>
                                          <p:spTgt spid="8201"/>
                                        </p:tgtEl>
                                        <p:attrNameLst>
                                          <p:attrName>ppt_x</p:attrName>
                                        </p:attrNameLst>
                                      </p:cBhvr>
                                      <p:tavLst>
                                        <p:tav tm="0">
                                          <p:val>
                                            <p:strVal val="#ppt_x"/>
                                          </p:val>
                                        </p:tav>
                                        <p:tav tm="100000">
                                          <p:val>
                                            <p:strVal val="#ppt_x"/>
                                          </p:val>
                                        </p:tav>
                                      </p:tavLst>
                                    </p:anim>
                                    <p:anim calcmode="lin" valueType="num">
                                      <p:cBhvr additive="base">
                                        <p:cTn id="26"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2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450850" y="647700"/>
            <a:ext cx="79660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a:solidFill>
                  <a:srgbClr val="00386B"/>
                </a:solidFill>
              </a:rPr>
              <a:t>Standard (Customary) System</a:t>
            </a:r>
          </a:p>
        </p:txBody>
      </p:sp>
      <p:sp>
        <p:nvSpPr>
          <p:cNvPr id="20484" name="Text Box 4"/>
          <p:cNvSpPr txBox="1">
            <a:spLocks noChangeArrowheads="1"/>
          </p:cNvSpPr>
          <p:nvPr/>
        </p:nvSpPr>
        <p:spPr bwMode="auto">
          <a:xfrm>
            <a:off x="1171575" y="2097088"/>
            <a:ext cx="18319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a:solidFill>
                  <a:srgbClr val="9E0927"/>
                </a:solidFill>
              </a:rPr>
              <a:t>Inches</a:t>
            </a:r>
          </a:p>
        </p:txBody>
      </p:sp>
      <p:sp>
        <p:nvSpPr>
          <p:cNvPr id="20485" name="Text Box 5"/>
          <p:cNvSpPr txBox="1">
            <a:spLocks noChangeArrowheads="1"/>
          </p:cNvSpPr>
          <p:nvPr/>
        </p:nvSpPr>
        <p:spPr bwMode="auto">
          <a:xfrm>
            <a:off x="5334000" y="2097088"/>
            <a:ext cx="24828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a:solidFill>
                  <a:srgbClr val="9E0927"/>
                </a:solidFill>
              </a:rPr>
              <a:t>Fractions</a:t>
            </a:r>
          </a:p>
        </p:txBody>
      </p:sp>
      <p:grpSp>
        <p:nvGrpSpPr>
          <p:cNvPr id="2" name="Group 6"/>
          <p:cNvGrpSpPr>
            <a:grpSpLocks/>
          </p:cNvGrpSpPr>
          <p:nvPr/>
        </p:nvGrpSpPr>
        <p:grpSpPr bwMode="auto">
          <a:xfrm>
            <a:off x="6629400" y="3275013"/>
            <a:ext cx="762000" cy="641350"/>
            <a:chOff x="3504" y="2111"/>
            <a:chExt cx="480" cy="404"/>
          </a:xfrm>
        </p:grpSpPr>
        <p:sp>
          <p:nvSpPr>
            <p:cNvPr id="6201" name="Text Box 7"/>
            <p:cNvSpPr txBox="1">
              <a:spLocks noChangeArrowheads="1"/>
            </p:cNvSpPr>
            <p:nvPr/>
          </p:nvSpPr>
          <p:spPr bwMode="auto">
            <a:xfrm>
              <a:off x="3600" y="2111"/>
              <a:ext cx="276"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2</a:t>
              </a:r>
            </a:p>
          </p:txBody>
        </p:sp>
        <p:sp>
          <p:nvSpPr>
            <p:cNvPr id="6202" name="Line 8"/>
            <p:cNvSpPr>
              <a:spLocks noChangeShapeType="1"/>
            </p:cNvSpPr>
            <p:nvPr/>
          </p:nvSpPr>
          <p:spPr bwMode="auto">
            <a:xfrm flipH="1">
              <a:off x="3504" y="2160"/>
              <a:ext cx="48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 name="Group 9"/>
          <p:cNvGrpSpPr>
            <a:grpSpLocks/>
          </p:cNvGrpSpPr>
          <p:nvPr/>
        </p:nvGrpSpPr>
        <p:grpSpPr bwMode="auto">
          <a:xfrm>
            <a:off x="6629400" y="4189413"/>
            <a:ext cx="762000" cy="641350"/>
            <a:chOff x="3446" y="2523"/>
            <a:chExt cx="480" cy="404"/>
          </a:xfrm>
        </p:grpSpPr>
        <p:sp>
          <p:nvSpPr>
            <p:cNvPr id="6199" name="Text Box 10"/>
            <p:cNvSpPr txBox="1">
              <a:spLocks noChangeArrowheads="1"/>
            </p:cNvSpPr>
            <p:nvPr/>
          </p:nvSpPr>
          <p:spPr bwMode="auto">
            <a:xfrm>
              <a:off x="3542" y="2523"/>
              <a:ext cx="276"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4</a:t>
              </a:r>
            </a:p>
          </p:txBody>
        </p:sp>
        <p:sp>
          <p:nvSpPr>
            <p:cNvPr id="6200" name="Line 11"/>
            <p:cNvSpPr>
              <a:spLocks noChangeShapeType="1"/>
            </p:cNvSpPr>
            <p:nvPr/>
          </p:nvSpPr>
          <p:spPr bwMode="auto">
            <a:xfrm flipH="1">
              <a:off x="3446" y="2592"/>
              <a:ext cx="48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 name="Group 12"/>
          <p:cNvGrpSpPr>
            <a:grpSpLocks/>
          </p:cNvGrpSpPr>
          <p:nvPr/>
        </p:nvGrpSpPr>
        <p:grpSpPr bwMode="auto">
          <a:xfrm>
            <a:off x="6629400" y="5180013"/>
            <a:ext cx="762000" cy="641350"/>
            <a:chOff x="3577" y="3243"/>
            <a:chExt cx="480" cy="404"/>
          </a:xfrm>
        </p:grpSpPr>
        <p:sp>
          <p:nvSpPr>
            <p:cNvPr id="6197" name="Text Box 13"/>
            <p:cNvSpPr txBox="1">
              <a:spLocks noChangeArrowheads="1"/>
            </p:cNvSpPr>
            <p:nvPr/>
          </p:nvSpPr>
          <p:spPr bwMode="auto">
            <a:xfrm>
              <a:off x="3686" y="3243"/>
              <a:ext cx="276"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8</a:t>
              </a:r>
            </a:p>
          </p:txBody>
        </p:sp>
        <p:sp>
          <p:nvSpPr>
            <p:cNvPr id="6198" name="Line 14"/>
            <p:cNvSpPr>
              <a:spLocks noChangeShapeType="1"/>
            </p:cNvSpPr>
            <p:nvPr/>
          </p:nvSpPr>
          <p:spPr bwMode="auto">
            <a:xfrm flipH="1">
              <a:off x="3577" y="3264"/>
              <a:ext cx="48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 name="Group 15"/>
          <p:cNvGrpSpPr>
            <a:grpSpLocks/>
          </p:cNvGrpSpPr>
          <p:nvPr/>
        </p:nvGrpSpPr>
        <p:grpSpPr bwMode="auto">
          <a:xfrm>
            <a:off x="6629400" y="5943600"/>
            <a:ext cx="777875" cy="641350"/>
            <a:chOff x="3552" y="3868"/>
            <a:chExt cx="490" cy="404"/>
          </a:xfrm>
        </p:grpSpPr>
        <p:sp>
          <p:nvSpPr>
            <p:cNvPr id="6195" name="Text Box 16"/>
            <p:cNvSpPr txBox="1">
              <a:spLocks noChangeArrowheads="1"/>
            </p:cNvSpPr>
            <p:nvPr/>
          </p:nvSpPr>
          <p:spPr bwMode="auto">
            <a:xfrm>
              <a:off x="3600" y="3868"/>
              <a:ext cx="442"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t>16</a:t>
              </a:r>
            </a:p>
          </p:txBody>
        </p:sp>
        <p:sp>
          <p:nvSpPr>
            <p:cNvPr id="6196" name="Line 17"/>
            <p:cNvSpPr>
              <a:spLocks noChangeShapeType="1"/>
            </p:cNvSpPr>
            <p:nvPr/>
          </p:nvSpPr>
          <p:spPr bwMode="auto">
            <a:xfrm flipH="1">
              <a:off x="3552" y="3911"/>
              <a:ext cx="48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0498" name="Rectangle 18"/>
          <p:cNvSpPr>
            <a:spLocks noChangeArrowheads="1"/>
          </p:cNvSpPr>
          <p:nvPr/>
        </p:nvSpPr>
        <p:spPr bwMode="auto">
          <a:xfrm>
            <a:off x="304800" y="4127500"/>
            <a:ext cx="4876800" cy="381000"/>
          </a:xfrm>
          <a:prstGeom prst="rect">
            <a:avLst/>
          </a:prstGeom>
          <a:solidFill>
            <a:srgbClr val="99FF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r>
              <a:rPr lang="en-US" sz="2400"/>
              <a:t>¼                           ¾</a:t>
            </a:r>
            <a:r>
              <a:rPr lang="en-US" sz="2400">
                <a:latin typeface="Times New Roman" pitchFamily="18" charset="0"/>
              </a:rPr>
              <a:t>      </a:t>
            </a:r>
          </a:p>
        </p:txBody>
      </p:sp>
      <p:sp>
        <p:nvSpPr>
          <p:cNvPr id="6154" name="Rectangle 19"/>
          <p:cNvSpPr>
            <a:spLocks noChangeArrowheads="1"/>
          </p:cNvSpPr>
          <p:nvPr/>
        </p:nvSpPr>
        <p:spPr bwMode="auto">
          <a:xfrm>
            <a:off x="304800" y="3276600"/>
            <a:ext cx="4876800" cy="381000"/>
          </a:xfrm>
          <a:prstGeom prst="rect">
            <a:avLst/>
          </a:prstGeom>
          <a:solidFill>
            <a:srgbClr val="FF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r>
              <a:rPr lang="en-US" sz="2400"/>
              <a:t>The Whole Inch</a:t>
            </a:r>
          </a:p>
        </p:txBody>
      </p:sp>
      <p:sp>
        <p:nvSpPr>
          <p:cNvPr id="20500" name="Rectangle 20"/>
          <p:cNvSpPr>
            <a:spLocks noChangeArrowheads="1"/>
          </p:cNvSpPr>
          <p:nvPr/>
        </p:nvSpPr>
        <p:spPr bwMode="auto">
          <a:xfrm>
            <a:off x="307975" y="3657600"/>
            <a:ext cx="4876800" cy="469900"/>
          </a:xfrm>
          <a:prstGeom prst="rect">
            <a:avLst/>
          </a:prstGeom>
          <a:solidFill>
            <a:srgbClr val="33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r>
              <a:rPr lang="en-US" sz="2400"/>
              <a:t>First Half	  Second Half</a:t>
            </a:r>
          </a:p>
        </p:txBody>
      </p:sp>
      <p:sp>
        <p:nvSpPr>
          <p:cNvPr id="20501" name="Rectangle 21"/>
          <p:cNvSpPr>
            <a:spLocks noChangeArrowheads="1"/>
          </p:cNvSpPr>
          <p:nvPr/>
        </p:nvSpPr>
        <p:spPr bwMode="auto">
          <a:xfrm>
            <a:off x="271463" y="4478338"/>
            <a:ext cx="4892675" cy="3810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r>
              <a:rPr lang="en-US" sz="2400" baseline="30000"/>
              <a:t>1</a:t>
            </a:r>
            <a:r>
              <a:rPr lang="en-US" sz="2400"/>
              <a:t>/</a:t>
            </a:r>
            <a:r>
              <a:rPr lang="en-US" sz="2400" baseline="-25000"/>
              <a:t>8</a:t>
            </a:r>
            <a:r>
              <a:rPr lang="en-US" sz="2400"/>
              <a:t>           </a:t>
            </a:r>
            <a:r>
              <a:rPr lang="en-US" sz="2400" baseline="30000"/>
              <a:t>3</a:t>
            </a:r>
            <a:r>
              <a:rPr lang="en-US" sz="2400"/>
              <a:t>/</a:t>
            </a:r>
            <a:r>
              <a:rPr lang="en-US" sz="2400" baseline="-25000"/>
              <a:t>8</a:t>
            </a:r>
            <a:r>
              <a:rPr lang="en-US" sz="2400"/>
              <a:t>          </a:t>
            </a:r>
            <a:r>
              <a:rPr lang="en-US" sz="2400" baseline="30000"/>
              <a:t>5</a:t>
            </a:r>
            <a:r>
              <a:rPr lang="en-US" sz="2400"/>
              <a:t>/</a:t>
            </a:r>
            <a:r>
              <a:rPr lang="en-US" sz="2400" baseline="-25000"/>
              <a:t>8 </a:t>
            </a:r>
            <a:r>
              <a:rPr lang="en-US" sz="2400"/>
              <a:t>           </a:t>
            </a:r>
            <a:r>
              <a:rPr lang="en-US" sz="2400" baseline="30000"/>
              <a:t>7</a:t>
            </a:r>
            <a:r>
              <a:rPr lang="en-US" sz="2400"/>
              <a:t>/</a:t>
            </a:r>
            <a:r>
              <a:rPr lang="en-US" sz="2400" baseline="-25000"/>
              <a:t>8</a:t>
            </a:r>
            <a:r>
              <a:rPr lang="en-US" sz="2400" baseline="-25000">
                <a:latin typeface="Times New Roman" pitchFamily="18" charset="0"/>
              </a:rPr>
              <a:t>      </a:t>
            </a:r>
          </a:p>
        </p:txBody>
      </p:sp>
      <p:grpSp>
        <p:nvGrpSpPr>
          <p:cNvPr id="6157" name="Group 22"/>
          <p:cNvGrpSpPr>
            <a:grpSpLocks/>
          </p:cNvGrpSpPr>
          <p:nvPr/>
        </p:nvGrpSpPr>
        <p:grpSpPr bwMode="auto">
          <a:xfrm>
            <a:off x="304800" y="4876800"/>
            <a:ext cx="4876800" cy="1066800"/>
            <a:chOff x="480" y="3024"/>
            <a:chExt cx="3072" cy="672"/>
          </a:xfrm>
        </p:grpSpPr>
        <p:sp>
          <p:nvSpPr>
            <p:cNvPr id="6179" name="Rectangle 23"/>
            <p:cNvSpPr>
              <a:spLocks noChangeArrowheads="1"/>
            </p:cNvSpPr>
            <p:nvPr/>
          </p:nvSpPr>
          <p:spPr bwMode="auto">
            <a:xfrm>
              <a:off x="480" y="3024"/>
              <a:ext cx="192"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80" name="Rectangle 24"/>
            <p:cNvSpPr>
              <a:spLocks noChangeArrowheads="1"/>
            </p:cNvSpPr>
            <p:nvPr/>
          </p:nvSpPr>
          <p:spPr bwMode="auto">
            <a:xfrm>
              <a:off x="672" y="3024"/>
              <a:ext cx="192"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81" name="Rectangle 25"/>
            <p:cNvSpPr>
              <a:spLocks noChangeArrowheads="1"/>
            </p:cNvSpPr>
            <p:nvPr/>
          </p:nvSpPr>
          <p:spPr bwMode="auto">
            <a:xfrm>
              <a:off x="864" y="3024"/>
              <a:ext cx="192"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82" name="Rectangle 26"/>
            <p:cNvSpPr>
              <a:spLocks noChangeArrowheads="1"/>
            </p:cNvSpPr>
            <p:nvPr/>
          </p:nvSpPr>
          <p:spPr bwMode="auto">
            <a:xfrm>
              <a:off x="1056" y="3024"/>
              <a:ext cx="192"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83" name="Rectangle 27"/>
            <p:cNvSpPr>
              <a:spLocks noChangeArrowheads="1"/>
            </p:cNvSpPr>
            <p:nvPr/>
          </p:nvSpPr>
          <p:spPr bwMode="auto">
            <a:xfrm>
              <a:off x="1248" y="3024"/>
              <a:ext cx="192"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84" name="Rectangle 28"/>
            <p:cNvSpPr>
              <a:spLocks noChangeArrowheads="1"/>
            </p:cNvSpPr>
            <p:nvPr/>
          </p:nvSpPr>
          <p:spPr bwMode="auto">
            <a:xfrm>
              <a:off x="1440" y="3024"/>
              <a:ext cx="192"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85" name="Rectangle 29"/>
            <p:cNvSpPr>
              <a:spLocks noChangeArrowheads="1"/>
            </p:cNvSpPr>
            <p:nvPr/>
          </p:nvSpPr>
          <p:spPr bwMode="auto">
            <a:xfrm>
              <a:off x="1632" y="3024"/>
              <a:ext cx="192"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86" name="Rectangle 30"/>
            <p:cNvSpPr>
              <a:spLocks noChangeArrowheads="1"/>
            </p:cNvSpPr>
            <p:nvPr/>
          </p:nvSpPr>
          <p:spPr bwMode="auto">
            <a:xfrm>
              <a:off x="1824" y="3024"/>
              <a:ext cx="192"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87" name="Rectangle 31"/>
            <p:cNvSpPr>
              <a:spLocks noChangeArrowheads="1"/>
            </p:cNvSpPr>
            <p:nvPr/>
          </p:nvSpPr>
          <p:spPr bwMode="auto">
            <a:xfrm>
              <a:off x="2016" y="3024"/>
              <a:ext cx="192"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88" name="Rectangle 32"/>
            <p:cNvSpPr>
              <a:spLocks noChangeArrowheads="1"/>
            </p:cNvSpPr>
            <p:nvPr/>
          </p:nvSpPr>
          <p:spPr bwMode="auto">
            <a:xfrm>
              <a:off x="2208" y="3024"/>
              <a:ext cx="192"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89" name="Rectangle 33"/>
            <p:cNvSpPr>
              <a:spLocks noChangeArrowheads="1"/>
            </p:cNvSpPr>
            <p:nvPr/>
          </p:nvSpPr>
          <p:spPr bwMode="auto">
            <a:xfrm>
              <a:off x="2400" y="3024"/>
              <a:ext cx="192"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90" name="Rectangle 34"/>
            <p:cNvSpPr>
              <a:spLocks noChangeArrowheads="1"/>
            </p:cNvSpPr>
            <p:nvPr/>
          </p:nvSpPr>
          <p:spPr bwMode="auto">
            <a:xfrm>
              <a:off x="2592" y="3024"/>
              <a:ext cx="192"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91" name="Rectangle 35"/>
            <p:cNvSpPr>
              <a:spLocks noChangeArrowheads="1"/>
            </p:cNvSpPr>
            <p:nvPr/>
          </p:nvSpPr>
          <p:spPr bwMode="auto">
            <a:xfrm>
              <a:off x="2784" y="3024"/>
              <a:ext cx="192"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92" name="Rectangle 36"/>
            <p:cNvSpPr>
              <a:spLocks noChangeArrowheads="1"/>
            </p:cNvSpPr>
            <p:nvPr/>
          </p:nvSpPr>
          <p:spPr bwMode="auto">
            <a:xfrm>
              <a:off x="2976" y="3024"/>
              <a:ext cx="192"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93" name="Rectangle 37"/>
            <p:cNvSpPr>
              <a:spLocks noChangeArrowheads="1"/>
            </p:cNvSpPr>
            <p:nvPr/>
          </p:nvSpPr>
          <p:spPr bwMode="auto">
            <a:xfrm>
              <a:off x="3168" y="3024"/>
              <a:ext cx="192"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94" name="Rectangle 38"/>
            <p:cNvSpPr>
              <a:spLocks noChangeArrowheads="1"/>
            </p:cNvSpPr>
            <p:nvPr/>
          </p:nvSpPr>
          <p:spPr bwMode="auto">
            <a:xfrm>
              <a:off x="3360" y="3024"/>
              <a:ext cx="192"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6158" name="Group 39"/>
          <p:cNvGrpSpPr>
            <a:grpSpLocks/>
          </p:cNvGrpSpPr>
          <p:nvPr/>
        </p:nvGrpSpPr>
        <p:grpSpPr bwMode="auto">
          <a:xfrm>
            <a:off x="304800" y="3276600"/>
            <a:ext cx="4876800" cy="2667000"/>
            <a:chOff x="1392" y="1920"/>
            <a:chExt cx="3072" cy="1680"/>
          </a:xfrm>
        </p:grpSpPr>
        <p:sp>
          <p:nvSpPr>
            <p:cNvPr id="6160" name="Line 40"/>
            <p:cNvSpPr>
              <a:spLocks noChangeShapeType="1"/>
            </p:cNvSpPr>
            <p:nvPr/>
          </p:nvSpPr>
          <p:spPr bwMode="auto">
            <a:xfrm>
              <a:off x="1392" y="3600"/>
              <a:ext cx="3072"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6161" name="Group 41"/>
            <p:cNvGrpSpPr>
              <a:grpSpLocks/>
            </p:cNvGrpSpPr>
            <p:nvPr/>
          </p:nvGrpSpPr>
          <p:grpSpPr bwMode="auto">
            <a:xfrm>
              <a:off x="1392" y="1920"/>
              <a:ext cx="3072" cy="1680"/>
              <a:chOff x="1392" y="1920"/>
              <a:chExt cx="3072" cy="1680"/>
            </a:xfrm>
          </p:grpSpPr>
          <p:sp>
            <p:nvSpPr>
              <p:cNvPr id="6162" name="Line 42"/>
              <p:cNvSpPr>
                <a:spLocks noChangeShapeType="1"/>
              </p:cNvSpPr>
              <p:nvPr/>
            </p:nvSpPr>
            <p:spPr bwMode="auto">
              <a:xfrm>
                <a:off x="1392" y="1920"/>
                <a:ext cx="0" cy="168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63" name="Line 43"/>
              <p:cNvSpPr>
                <a:spLocks noChangeShapeType="1"/>
              </p:cNvSpPr>
              <p:nvPr/>
            </p:nvSpPr>
            <p:spPr bwMode="auto">
              <a:xfrm flipV="1">
                <a:off x="4464" y="1920"/>
                <a:ext cx="0" cy="168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64" name="Line 44"/>
              <p:cNvSpPr>
                <a:spLocks noChangeShapeType="1"/>
              </p:cNvSpPr>
              <p:nvPr/>
            </p:nvSpPr>
            <p:spPr bwMode="auto">
              <a:xfrm>
                <a:off x="2928" y="2160"/>
                <a:ext cx="0" cy="144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65" name="Line 45"/>
              <p:cNvSpPr>
                <a:spLocks noChangeShapeType="1"/>
              </p:cNvSpPr>
              <p:nvPr/>
            </p:nvSpPr>
            <p:spPr bwMode="auto">
              <a:xfrm>
                <a:off x="2160" y="2448"/>
                <a:ext cx="0" cy="115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66" name="Line 46"/>
              <p:cNvSpPr>
                <a:spLocks noChangeShapeType="1"/>
              </p:cNvSpPr>
              <p:nvPr/>
            </p:nvSpPr>
            <p:spPr bwMode="auto">
              <a:xfrm>
                <a:off x="3696" y="2448"/>
                <a:ext cx="0" cy="115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67" name="Line 47"/>
              <p:cNvSpPr>
                <a:spLocks noChangeShapeType="1"/>
              </p:cNvSpPr>
              <p:nvPr/>
            </p:nvSpPr>
            <p:spPr bwMode="auto">
              <a:xfrm>
                <a:off x="1776" y="2688"/>
                <a:ext cx="0" cy="91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68" name="Line 48"/>
              <p:cNvSpPr>
                <a:spLocks noChangeShapeType="1"/>
              </p:cNvSpPr>
              <p:nvPr/>
            </p:nvSpPr>
            <p:spPr bwMode="auto">
              <a:xfrm>
                <a:off x="2544" y="2688"/>
                <a:ext cx="0" cy="91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69" name="Line 49"/>
              <p:cNvSpPr>
                <a:spLocks noChangeShapeType="1"/>
              </p:cNvSpPr>
              <p:nvPr/>
            </p:nvSpPr>
            <p:spPr bwMode="auto">
              <a:xfrm>
                <a:off x="3312" y="2688"/>
                <a:ext cx="0" cy="91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70" name="Line 50"/>
              <p:cNvSpPr>
                <a:spLocks noChangeShapeType="1"/>
              </p:cNvSpPr>
              <p:nvPr/>
            </p:nvSpPr>
            <p:spPr bwMode="auto">
              <a:xfrm>
                <a:off x="4080" y="2688"/>
                <a:ext cx="0" cy="91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71" name="Line 51"/>
              <p:cNvSpPr>
                <a:spLocks noChangeShapeType="1"/>
              </p:cNvSpPr>
              <p:nvPr/>
            </p:nvSpPr>
            <p:spPr bwMode="auto">
              <a:xfrm>
                <a:off x="1584" y="2928"/>
                <a:ext cx="0" cy="67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72" name="Line 52"/>
              <p:cNvSpPr>
                <a:spLocks noChangeShapeType="1"/>
              </p:cNvSpPr>
              <p:nvPr/>
            </p:nvSpPr>
            <p:spPr bwMode="auto">
              <a:xfrm>
                <a:off x="1968" y="2928"/>
                <a:ext cx="0" cy="67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73" name="Line 53"/>
              <p:cNvSpPr>
                <a:spLocks noChangeShapeType="1"/>
              </p:cNvSpPr>
              <p:nvPr/>
            </p:nvSpPr>
            <p:spPr bwMode="auto">
              <a:xfrm>
                <a:off x="2352" y="2928"/>
                <a:ext cx="0" cy="67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74" name="Line 54"/>
              <p:cNvSpPr>
                <a:spLocks noChangeShapeType="1"/>
              </p:cNvSpPr>
              <p:nvPr/>
            </p:nvSpPr>
            <p:spPr bwMode="auto">
              <a:xfrm>
                <a:off x="2736" y="2928"/>
                <a:ext cx="0" cy="67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75" name="Line 55"/>
              <p:cNvSpPr>
                <a:spLocks noChangeShapeType="1"/>
              </p:cNvSpPr>
              <p:nvPr/>
            </p:nvSpPr>
            <p:spPr bwMode="auto">
              <a:xfrm>
                <a:off x="3120" y="2928"/>
                <a:ext cx="0" cy="67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76" name="Line 56"/>
              <p:cNvSpPr>
                <a:spLocks noChangeShapeType="1"/>
              </p:cNvSpPr>
              <p:nvPr/>
            </p:nvSpPr>
            <p:spPr bwMode="auto">
              <a:xfrm>
                <a:off x="3504" y="2928"/>
                <a:ext cx="0" cy="67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77" name="Line 57"/>
              <p:cNvSpPr>
                <a:spLocks noChangeShapeType="1"/>
              </p:cNvSpPr>
              <p:nvPr/>
            </p:nvSpPr>
            <p:spPr bwMode="auto">
              <a:xfrm>
                <a:off x="3888" y="2928"/>
                <a:ext cx="0" cy="67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78" name="Line 58"/>
              <p:cNvSpPr>
                <a:spLocks noChangeShapeType="1"/>
              </p:cNvSpPr>
              <p:nvPr/>
            </p:nvSpPr>
            <p:spPr bwMode="auto">
              <a:xfrm>
                <a:off x="4272" y="2928"/>
                <a:ext cx="0" cy="67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20539" name="Rectangle 59"/>
          <p:cNvSpPr>
            <a:spLocks noChangeArrowheads="1"/>
          </p:cNvSpPr>
          <p:nvPr/>
        </p:nvSpPr>
        <p:spPr bwMode="auto">
          <a:xfrm>
            <a:off x="1203325" y="5940425"/>
            <a:ext cx="3927475"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r>
              <a:rPr lang="en-US" b="1" baseline="30000"/>
              <a:t>    1</a:t>
            </a:r>
            <a:r>
              <a:rPr lang="en-US" b="1"/>
              <a:t>/</a:t>
            </a:r>
            <a:r>
              <a:rPr lang="en-US" b="1" baseline="-25000"/>
              <a:t>16</a:t>
            </a:r>
            <a:r>
              <a:rPr lang="en-US" b="1"/>
              <a:t>   </a:t>
            </a:r>
            <a:r>
              <a:rPr lang="en-US" b="1" baseline="30000"/>
              <a:t>3</a:t>
            </a:r>
            <a:r>
              <a:rPr lang="en-US" b="1"/>
              <a:t>/</a:t>
            </a:r>
            <a:r>
              <a:rPr lang="en-US" b="1" baseline="-25000"/>
              <a:t>16</a:t>
            </a:r>
            <a:r>
              <a:rPr lang="en-US" b="1"/>
              <a:t>     </a:t>
            </a:r>
            <a:r>
              <a:rPr lang="en-US" b="1" baseline="30000"/>
              <a:t>5</a:t>
            </a:r>
            <a:r>
              <a:rPr lang="en-US" b="1"/>
              <a:t>/</a:t>
            </a:r>
            <a:r>
              <a:rPr lang="en-US" b="1" baseline="-25000"/>
              <a:t>16 </a:t>
            </a:r>
            <a:r>
              <a:rPr lang="en-US" b="1"/>
              <a:t>    </a:t>
            </a:r>
            <a:r>
              <a:rPr lang="en-US" b="1" baseline="30000"/>
              <a:t>7</a:t>
            </a:r>
            <a:r>
              <a:rPr lang="en-US" b="1"/>
              <a:t>/</a:t>
            </a:r>
            <a:r>
              <a:rPr lang="en-US" b="1" baseline="-25000"/>
              <a:t>16 </a:t>
            </a:r>
            <a:r>
              <a:rPr lang="en-US" b="1"/>
              <a:t>   </a:t>
            </a:r>
            <a:r>
              <a:rPr lang="en-US" b="1" baseline="30000"/>
              <a:t>9</a:t>
            </a:r>
            <a:r>
              <a:rPr lang="en-US" b="1"/>
              <a:t>/</a:t>
            </a:r>
            <a:r>
              <a:rPr lang="en-US" b="1" baseline="-25000"/>
              <a:t>16</a:t>
            </a:r>
            <a:r>
              <a:rPr lang="en-US" b="1"/>
              <a:t>    </a:t>
            </a:r>
            <a:r>
              <a:rPr lang="en-US" b="1" baseline="30000"/>
              <a:t>11</a:t>
            </a:r>
            <a:r>
              <a:rPr lang="en-US" b="1"/>
              <a:t>/</a:t>
            </a:r>
            <a:r>
              <a:rPr lang="en-US" b="1" baseline="-25000"/>
              <a:t>16</a:t>
            </a:r>
            <a:r>
              <a:rPr lang="en-US" b="1"/>
              <a:t>   </a:t>
            </a:r>
            <a:r>
              <a:rPr lang="en-US" b="1" baseline="30000"/>
              <a:t>13</a:t>
            </a:r>
            <a:r>
              <a:rPr lang="en-US" b="1"/>
              <a:t>/</a:t>
            </a:r>
            <a:r>
              <a:rPr lang="en-US" b="1" baseline="-25000"/>
              <a:t>16 </a:t>
            </a:r>
            <a:r>
              <a:rPr lang="en-US" b="1"/>
              <a:t>   </a:t>
            </a:r>
            <a:r>
              <a:rPr lang="en-US" b="1" baseline="30000"/>
              <a:t>15</a:t>
            </a:r>
            <a:r>
              <a:rPr lang="en-US" b="1"/>
              <a:t>/</a:t>
            </a:r>
            <a:r>
              <a:rPr lang="en-US" b="1" baseline="-25000"/>
              <a:t>16</a:t>
            </a:r>
            <a:r>
              <a:rPr lang="en-US" sz="1200" b="1" baseline="-25000">
                <a:solidFill>
                  <a:schemeClr val="bg1"/>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dissolve">
                                      <p:cBhvr>
                                        <p:cTn id="7" dur="500"/>
                                        <p:tgtEl>
                                          <p:spTgt spid="2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p:cTn id="12" dur="1000" fill="hold"/>
                                        <p:tgtEl>
                                          <p:spTgt spid="20484"/>
                                        </p:tgtEl>
                                        <p:attrNameLst>
                                          <p:attrName>ppt_w</p:attrName>
                                        </p:attrNameLst>
                                      </p:cBhvr>
                                      <p:tavLst>
                                        <p:tav tm="0">
                                          <p:val>
                                            <p:fltVal val="0"/>
                                          </p:val>
                                        </p:tav>
                                        <p:tav tm="100000">
                                          <p:val>
                                            <p:strVal val="#ppt_w"/>
                                          </p:val>
                                        </p:tav>
                                      </p:tavLst>
                                    </p:anim>
                                    <p:anim calcmode="lin" valueType="num">
                                      <p:cBhvr>
                                        <p:cTn id="13" dur="1000" fill="hold"/>
                                        <p:tgtEl>
                                          <p:spTgt spid="20484"/>
                                        </p:tgtEl>
                                        <p:attrNameLst>
                                          <p:attrName>ppt_h</p:attrName>
                                        </p:attrNameLst>
                                      </p:cBhvr>
                                      <p:tavLst>
                                        <p:tav tm="0">
                                          <p:val>
                                            <p:fltVal val="0"/>
                                          </p:val>
                                        </p:tav>
                                        <p:tav tm="100000">
                                          <p:val>
                                            <p:strVal val="#ppt_h"/>
                                          </p:val>
                                        </p:tav>
                                      </p:tavLst>
                                    </p:anim>
                                    <p:anim calcmode="lin" valueType="num">
                                      <p:cBhvr>
                                        <p:cTn id="14" dur="1000" fill="hold"/>
                                        <p:tgtEl>
                                          <p:spTgt spid="2048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048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20485"/>
                                        </p:tgtEl>
                                        <p:attrNameLst>
                                          <p:attrName>style.visibility</p:attrName>
                                        </p:attrNameLst>
                                      </p:cBhvr>
                                      <p:to>
                                        <p:strVal val="visible"/>
                                      </p:to>
                                    </p:set>
                                    <p:anim calcmode="lin" valueType="num">
                                      <p:cBhvr>
                                        <p:cTn id="20" dur="1000" fill="hold"/>
                                        <p:tgtEl>
                                          <p:spTgt spid="20485"/>
                                        </p:tgtEl>
                                        <p:attrNameLst>
                                          <p:attrName>ppt_w</p:attrName>
                                        </p:attrNameLst>
                                      </p:cBhvr>
                                      <p:tavLst>
                                        <p:tav tm="0">
                                          <p:val>
                                            <p:fltVal val="0"/>
                                          </p:val>
                                        </p:tav>
                                        <p:tav tm="100000">
                                          <p:val>
                                            <p:strVal val="#ppt_w"/>
                                          </p:val>
                                        </p:tav>
                                      </p:tavLst>
                                    </p:anim>
                                    <p:anim calcmode="lin" valueType="num">
                                      <p:cBhvr>
                                        <p:cTn id="21" dur="1000" fill="hold"/>
                                        <p:tgtEl>
                                          <p:spTgt spid="20485"/>
                                        </p:tgtEl>
                                        <p:attrNameLst>
                                          <p:attrName>ppt_h</p:attrName>
                                        </p:attrNameLst>
                                      </p:cBhvr>
                                      <p:tavLst>
                                        <p:tav tm="0">
                                          <p:val>
                                            <p:fltVal val="0"/>
                                          </p:val>
                                        </p:tav>
                                        <p:tav tm="100000">
                                          <p:val>
                                            <p:strVal val="#ppt_h"/>
                                          </p:val>
                                        </p:tav>
                                      </p:tavLst>
                                    </p:anim>
                                    <p:anim calcmode="lin" valueType="num">
                                      <p:cBhvr>
                                        <p:cTn id="22" dur="1000" fill="hold"/>
                                        <p:tgtEl>
                                          <p:spTgt spid="20485"/>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04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0500"/>
                                        </p:tgtEl>
                                        <p:attrNameLst>
                                          <p:attrName>style.visibility</p:attrName>
                                        </p:attrNameLst>
                                      </p:cBhvr>
                                      <p:to>
                                        <p:strVal val="visible"/>
                                      </p:to>
                                    </p:set>
                                    <p:anim calcmode="lin" valueType="num">
                                      <p:cBhvr additive="base">
                                        <p:cTn id="28" dur="500" fill="hold"/>
                                        <p:tgtEl>
                                          <p:spTgt spid="20500"/>
                                        </p:tgtEl>
                                        <p:attrNameLst>
                                          <p:attrName>ppt_x</p:attrName>
                                        </p:attrNameLst>
                                      </p:cBhvr>
                                      <p:tavLst>
                                        <p:tav tm="0">
                                          <p:val>
                                            <p:strVal val="0-#ppt_w/2"/>
                                          </p:val>
                                        </p:tav>
                                        <p:tav tm="100000">
                                          <p:val>
                                            <p:strVal val="#ppt_x"/>
                                          </p:val>
                                        </p:tav>
                                      </p:tavLst>
                                    </p:anim>
                                    <p:anim calcmode="lin" valueType="num">
                                      <p:cBhvr additive="base">
                                        <p:cTn id="29" dur="500" fill="hold"/>
                                        <p:tgtEl>
                                          <p:spTgt spid="20500"/>
                                        </p:tgtEl>
                                        <p:attrNameLst>
                                          <p:attrName>ppt_y</p:attrName>
                                        </p:attrNameLst>
                                      </p:cBhvr>
                                      <p:tavLst>
                                        <p:tav tm="0">
                                          <p:val>
                                            <p:strVal val="#ppt_y"/>
                                          </p:val>
                                        </p:tav>
                                        <p:tav tm="100000">
                                          <p:val>
                                            <p:strVal val="#ppt_y"/>
                                          </p:val>
                                        </p:tav>
                                      </p:tavLst>
                                    </p:anim>
                                  </p:childTnLst>
                                </p:cTn>
                              </p:par>
                              <p:par>
                                <p:cTn id="30" presetID="17" presetClass="entr" presetSubtype="1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0498"/>
                                        </p:tgtEl>
                                        <p:attrNameLst>
                                          <p:attrName>style.visibility</p:attrName>
                                        </p:attrNameLst>
                                      </p:cBhvr>
                                      <p:to>
                                        <p:strVal val="visible"/>
                                      </p:to>
                                    </p:set>
                                    <p:anim calcmode="lin" valueType="num">
                                      <p:cBhvr additive="base">
                                        <p:cTn id="38" dur="500" fill="hold"/>
                                        <p:tgtEl>
                                          <p:spTgt spid="20498"/>
                                        </p:tgtEl>
                                        <p:attrNameLst>
                                          <p:attrName>ppt_x</p:attrName>
                                        </p:attrNameLst>
                                      </p:cBhvr>
                                      <p:tavLst>
                                        <p:tav tm="0">
                                          <p:val>
                                            <p:strVal val="0-#ppt_w/2"/>
                                          </p:val>
                                        </p:tav>
                                        <p:tav tm="100000">
                                          <p:val>
                                            <p:strVal val="#ppt_x"/>
                                          </p:val>
                                        </p:tav>
                                      </p:tavLst>
                                    </p:anim>
                                    <p:anim calcmode="lin" valueType="num">
                                      <p:cBhvr additive="base">
                                        <p:cTn id="39" dur="500" fill="hold"/>
                                        <p:tgtEl>
                                          <p:spTgt spid="20498"/>
                                        </p:tgtEl>
                                        <p:attrNameLst>
                                          <p:attrName>ppt_y</p:attrName>
                                        </p:attrNameLst>
                                      </p:cBhvr>
                                      <p:tavLst>
                                        <p:tav tm="0">
                                          <p:val>
                                            <p:strVal val="#ppt_y"/>
                                          </p:val>
                                        </p:tav>
                                        <p:tav tm="100000">
                                          <p:val>
                                            <p:strVal val="#ppt_y"/>
                                          </p:val>
                                        </p:tav>
                                      </p:tavLst>
                                    </p:anim>
                                  </p:childTnLst>
                                </p:cTn>
                              </p:par>
                              <p:par>
                                <p:cTn id="40" presetID="17" presetClass="entr" presetSubtype="1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0501"/>
                                        </p:tgtEl>
                                        <p:attrNameLst>
                                          <p:attrName>style.visibility</p:attrName>
                                        </p:attrNameLst>
                                      </p:cBhvr>
                                      <p:to>
                                        <p:strVal val="visible"/>
                                      </p:to>
                                    </p:set>
                                    <p:anim calcmode="lin" valueType="num">
                                      <p:cBhvr additive="base">
                                        <p:cTn id="48" dur="500" fill="hold"/>
                                        <p:tgtEl>
                                          <p:spTgt spid="20501"/>
                                        </p:tgtEl>
                                        <p:attrNameLst>
                                          <p:attrName>ppt_x</p:attrName>
                                        </p:attrNameLst>
                                      </p:cBhvr>
                                      <p:tavLst>
                                        <p:tav tm="0">
                                          <p:val>
                                            <p:strVal val="0-#ppt_w/2"/>
                                          </p:val>
                                        </p:tav>
                                        <p:tav tm="100000">
                                          <p:val>
                                            <p:strVal val="#ppt_x"/>
                                          </p:val>
                                        </p:tav>
                                      </p:tavLst>
                                    </p:anim>
                                    <p:anim calcmode="lin" valueType="num">
                                      <p:cBhvr additive="base">
                                        <p:cTn id="49" dur="500" fill="hold"/>
                                        <p:tgtEl>
                                          <p:spTgt spid="20501"/>
                                        </p:tgtEl>
                                        <p:attrNameLst>
                                          <p:attrName>ppt_y</p:attrName>
                                        </p:attrNameLst>
                                      </p:cBhvr>
                                      <p:tavLst>
                                        <p:tav tm="0">
                                          <p:val>
                                            <p:strVal val="#ppt_y"/>
                                          </p:val>
                                        </p:tav>
                                        <p:tav tm="100000">
                                          <p:val>
                                            <p:strVal val="#ppt_y"/>
                                          </p:val>
                                        </p:tav>
                                      </p:tavLst>
                                    </p:anim>
                                  </p:childTnLst>
                                </p:cTn>
                              </p:par>
                              <p:par>
                                <p:cTn id="50" presetID="17" presetClass="entr" presetSubtype="1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20539"/>
                                        </p:tgtEl>
                                        <p:attrNameLst>
                                          <p:attrName>style.visibility</p:attrName>
                                        </p:attrNameLst>
                                      </p:cBhvr>
                                      <p:to>
                                        <p:strVal val="visible"/>
                                      </p:to>
                                    </p:set>
                                    <p:anim calcmode="lin" valueType="num">
                                      <p:cBhvr additive="base">
                                        <p:cTn id="58" dur="500" fill="hold"/>
                                        <p:tgtEl>
                                          <p:spTgt spid="20539"/>
                                        </p:tgtEl>
                                        <p:attrNameLst>
                                          <p:attrName>ppt_x</p:attrName>
                                        </p:attrNameLst>
                                      </p:cBhvr>
                                      <p:tavLst>
                                        <p:tav tm="0">
                                          <p:val>
                                            <p:strVal val="0-#ppt_w/2"/>
                                          </p:val>
                                        </p:tav>
                                        <p:tav tm="100000">
                                          <p:val>
                                            <p:strVal val="#ppt_x"/>
                                          </p:val>
                                        </p:tav>
                                      </p:tavLst>
                                    </p:anim>
                                    <p:anim calcmode="lin" valueType="num">
                                      <p:cBhvr additive="base">
                                        <p:cTn id="59" dur="500" fill="hold"/>
                                        <p:tgtEl>
                                          <p:spTgt spid="20539"/>
                                        </p:tgtEl>
                                        <p:attrNameLst>
                                          <p:attrName>ppt_y</p:attrName>
                                        </p:attrNameLst>
                                      </p:cBhvr>
                                      <p:tavLst>
                                        <p:tav tm="0">
                                          <p:val>
                                            <p:strVal val="#ppt_y"/>
                                          </p:val>
                                        </p:tav>
                                        <p:tav tm="100000">
                                          <p:val>
                                            <p:strVal val="#ppt_y"/>
                                          </p:val>
                                        </p:tav>
                                      </p:tavLst>
                                    </p:anim>
                                  </p:childTnLst>
                                </p:cTn>
                              </p:par>
                              <p:par>
                                <p:cTn id="60" presetID="17" presetClass="entr" presetSubtype="1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ppt_w</p:attrName>
                                        </p:attrNameLst>
                                      </p:cBhvr>
                                      <p:tavLst>
                                        <p:tav tm="0">
                                          <p:val>
                                            <p:fltVal val="0"/>
                                          </p:val>
                                        </p:tav>
                                        <p:tav tm="100000">
                                          <p:val>
                                            <p:strVal val="#ppt_w"/>
                                          </p:val>
                                        </p:tav>
                                      </p:tavLst>
                                    </p:anim>
                                    <p:anim calcmode="lin" valueType="num">
                                      <p:cBhvr>
                                        <p:cTn id="6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P spid="20485" grpId="0" autoUpdateAnimBg="0"/>
      <p:bldP spid="20498" grpId="0" animBg="1"/>
      <p:bldP spid="20500" grpId="0" animBg="1"/>
      <p:bldP spid="20501" grpId="0" animBg="1"/>
      <p:bldP spid="205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171450" y="1809750"/>
            <a:ext cx="88169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1. Find out how many parts the inches are divided into.</a:t>
            </a:r>
          </a:p>
        </p:txBody>
      </p:sp>
      <p:sp>
        <p:nvSpPr>
          <p:cNvPr id="21509" name="Text Box 5"/>
          <p:cNvSpPr txBox="1">
            <a:spLocks noChangeArrowheads="1"/>
          </p:cNvSpPr>
          <p:nvPr/>
        </p:nvSpPr>
        <p:spPr bwMode="auto">
          <a:xfrm>
            <a:off x="585788" y="2317750"/>
            <a:ext cx="38623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9E0927"/>
                </a:solidFill>
              </a:rPr>
              <a:t>Count the spaces in 1 inch.</a:t>
            </a:r>
          </a:p>
        </p:txBody>
      </p:sp>
      <p:sp>
        <p:nvSpPr>
          <p:cNvPr id="21510" name="Text Box 6"/>
          <p:cNvSpPr txBox="1">
            <a:spLocks noChangeArrowheads="1"/>
          </p:cNvSpPr>
          <p:nvPr/>
        </p:nvSpPr>
        <p:spPr bwMode="auto">
          <a:xfrm>
            <a:off x="585788" y="2851150"/>
            <a:ext cx="51863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9E0927"/>
                </a:solidFill>
              </a:rPr>
              <a:t>This number will be the denominator.</a:t>
            </a:r>
          </a:p>
        </p:txBody>
      </p:sp>
      <p:sp>
        <p:nvSpPr>
          <p:cNvPr id="21511" name="Text Box 7"/>
          <p:cNvSpPr txBox="1">
            <a:spLocks noChangeArrowheads="1"/>
          </p:cNvSpPr>
          <p:nvPr/>
        </p:nvSpPr>
        <p:spPr bwMode="auto">
          <a:xfrm>
            <a:off x="204788" y="3409950"/>
            <a:ext cx="6084887"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2. Count the number of whole inches.</a:t>
            </a:r>
          </a:p>
        </p:txBody>
      </p:sp>
      <p:sp>
        <p:nvSpPr>
          <p:cNvPr id="21512" name="Text Box 8"/>
          <p:cNvSpPr txBox="1">
            <a:spLocks noChangeArrowheads="1"/>
          </p:cNvSpPr>
          <p:nvPr/>
        </p:nvSpPr>
        <p:spPr bwMode="auto">
          <a:xfrm>
            <a:off x="585788" y="3917950"/>
            <a:ext cx="34210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9E0927"/>
                </a:solidFill>
              </a:rPr>
              <a:t>Write down the number.</a:t>
            </a:r>
          </a:p>
        </p:txBody>
      </p:sp>
      <p:sp>
        <p:nvSpPr>
          <p:cNvPr id="21513" name="Text Box 9"/>
          <p:cNvSpPr txBox="1">
            <a:spLocks noChangeArrowheads="1"/>
          </p:cNvSpPr>
          <p:nvPr/>
        </p:nvSpPr>
        <p:spPr bwMode="auto">
          <a:xfrm>
            <a:off x="204788" y="4552950"/>
            <a:ext cx="8993187"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3. Count the number of spaces after the last whole inch.</a:t>
            </a:r>
          </a:p>
        </p:txBody>
      </p:sp>
      <p:sp>
        <p:nvSpPr>
          <p:cNvPr id="21514" name="Text Box 10"/>
          <p:cNvSpPr txBox="1">
            <a:spLocks noChangeArrowheads="1"/>
          </p:cNvSpPr>
          <p:nvPr/>
        </p:nvSpPr>
        <p:spPr bwMode="auto">
          <a:xfrm>
            <a:off x="585788" y="5060950"/>
            <a:ext cx="4879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9E0927"/>
                </a:solidFill>
              </a:rPr>
              <a:t>This number will be the numerator.</a:t>
            </a:r>
          </a:p>
        </p:txBody>
      </p:sp>
      <p:sp>
        <p:nvSpPr>
          <p:cNvPr id="21515" name="Text Box 11"/>
          <p:cNvSpPr txBox="1">
            <a:spLocks noChangeArrowheads="1"/>
          </p:cNvSpPr>
          <p:nvPr/>
        </p:nvSpPr>
        <p:spPr bwMode="auto">
          <a:xfrm>
            <a:off x="204788" y="5695950"/>
            <a:ext cx="52705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4. Reduce fraction, if necessary.</a:t>
            </a:r>
          </a:p>
        </p:txBody>
      </p:sp>
      <p:sp>
        <p:nvSpPr>
          <p:cNvPr id="21516" name="Text Box 12"/>
          <p:cNvSpPr txBox="1">
            <a:spLocks noChangeArrowheads="1"/>
          </p:cNvSpPr>
          <p:nvPr/>
        </p:nvSpPr>
        <p:spPr bwMode="auto">
          <a:xfrm>
            <a:off x="450850" y="0"/>
            <a:ext cx="7966075"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a:solidFill>
                  <a:srgbClr val="00386B"/>
                </a:solidFill>
              </a:rPr>
              <a:t>Steps in Using the </a:t>
            </a:r>
          </a:p>
          <a:p>
            <a:pPr algn="ctr" eaLnBrk="1" hangingPunct="1"/>
            <a:r>
              <a:rPr lang="en-US" sz="4400">
                <a:solidFill>
                  <a:srgbClr val="00386B"/>
                </a:solidFill>
              </a:rPr>
              <a:t>Standard (Customary) System</a:t>
            </a:r>
          </a:p>
        </p:txBody>
      </p:sp>
      <p:pic>
        <p:nvPicPr>
          <p:cNvPr id="7179" name="Picture 14" descr="MPj040940300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2375" y="2725738"/>
            <a:ext cx="2859088" cy="175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80" name="Text Box 15"/>
          <p:cNvSpPr txBox="1">
            <a:spLocks noChangeArrowheads="1"/>
          </p:cNvSpPr>
          <p:nvPr/>
        </p:nvSpPr>
        <p:spPr bwMode="auto">
          <a:xfrm>
            <a:off x="474663" y="1354138"/>
            <a:ext cx="46561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16"/>
                                        </p:tgtEl>
                                        <p:attrNameLst>
                                          <p:attrName>style.visibility</p:attrName>
                                        </p:attrNameLst>
                                      </p:cBhvr>
                                      <p:to>
                                        <p:strVal val="visible"/>
                                      </p:to>
                                    </p:set>
                                    <p:animEffect transition="in" filter="dissolve">
                                      <p:cBhvr>
                                        <p:cTn id="7" dur="500"/>
                                        <p:tgtEl>
                                          <p:spTgt spid="21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dissolve">
                                      <p:cBhvr>
                                        <p:cTn id="12" dur="500"/>
                                        <p:tgtEl>
                                          <p:spTgt spid="21508"/>
                                        </p:tgtEl>
                                      </p:cBhvr>
                                    </p:animEffect>
                                  </p:childTnLst>
                                </p:cTn>
                              </p:par>
                            </p:childTnLst>
                          </p:cTn>
                        </p:par>
                        <p:par>
                          <p:cTn id="13" fill="hold" nodeType="afterGroup">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21509"/>
                                        </p:tgtEl>
                                        <p:attrNameLst>
                                          <p:attrName>style.visibility</p:attrName>
                                        </p:attrNameLst>
                                      </p:cBhvr>
                                      <p:to>
                                        <p:strVal val="visible"/>
                                      </p:to>
                                    </p:set>
                                    <p:anim calcmode="lin" valueType="num">
                                      <p:cBhvr additive="base">
                                        <p:cTn id="16" dur="500" fill="hold"/>
                                        <p:tgtEl>
                                          <p:spTgt spid="21509"/>
                                        </p:tgtEl>
                                        <p:attrNameLst>
                                          <p:attrName>ppt_x</p:attrName>
                                        </p:attrNameLst>
                                      </p:cBhvr>
                                      <p:tavLst>
                                        <p:tav tm="0">
                                          <p:val>
                                            <p:strVal val="1+#ppt_w/2"/>
                                          </p:val>
                                        </p:tav>
                                        <p:tav tm="100000">
                                          <p:val>
                                            <p:strVal val="#ppt_x"/>
                                          </p:val>
                                        </p:tav>
                                      </p:tavLst>
                                    </p:anim>
                                    <p:anim calcmode="lin" valueType="num">
                                      <p:cBhvr additive="base">
                                        <p:cTn id="17" dur="500" fill="hold"/>
                                        <p:tgtEl>
                                          <p:spTgt spid="21509"/>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21510"/>
                                        </p:tgtEl>
                                        <p:attrNameLst>
                                          <p:attrName>style.visibility</p:attrName>
                                        </p:attrNameLst>
                                      </p:cBhvr>
                                      <p:to>
                                        <p:strVal val="visible"/>
                                      </p:to>
                                    </p:set>
                                    <p:anim calcmode="lin" valueType="num">
                                      <p:cBhvr additive="base">
                                        <p:cTn id="21" dur="500" fill="hold"/>
                                        <p:tgtEl>
                                          <p:spTgt spid="21510"/>
                                        </p:tgtEl>
                                        <p:attrNameLst>
                                          <p:attrName>ppt_x</p:attrName>
                                        </p:attrNameLst>
                                      </p:cBhvr>
                                      <p:tavLst>
                                        <p:tav tm="0">
                                          <p:val>
                                            <p:strVal val="1+#ppt_w/2"/>
                                          </p:val>
                                        </p:tav>
                                        <p:tav tm="100000">
                                          <p:val>
                                            <p:strVal val="#ppt_x"/>
                                          </p:val>
                                        </p:tav>
                                      </p:tavLst>
                                    </p:anim>
                                    <p:anim calcmode="lin" valueType="num">
                                      <p:cBhvr additive="base">
                                        <p:cTn id="22"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511"/>
                                        </p:tgtEl>
                                        <p:attrNameLst>
                                          <p:attrName>style.visibility</p:attrName>
                                        </p:attrNameLst>
                                      </p:cBhvr>
                                      <p:to>
                                        <p:strVal val="visible"/>
                                      </p:to>
                                    </p:set>
                                    <p:animEffect transition="in" filter="dissolve">
                                      <p:cBhvr>
                                        <p:cTn id="27" dur="500"/>
                                        <p:tgtEl>
                                          <p:spTgt spid="21511"/>
                                        </p:tgtEl>
                                      </p:cBhvr>
                                    </p:animEffect>
                                  </p:childTnLst>
                                </p:cTn>
                              </p:par>
                            </p:childTnLst>
                          </p:cTn>
                        </p:par>
                        <p:par>
                          <p:cTn id="28" fill="hold" nodeType="afterGroup">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21512"/>
                                        </p:tgtEl>
                                        <p:attrNameLst>
                                          <p:attrName>style.visibility</p:attrName>
                                        </p:attrNameLst>
                                      </p:cBhvr>
                                      <p:to>
                                        <p:strVal val="visible"/>
                                      </p:to>
                                    </p:set>
                                    <p:anim calcmode="lin" valueType="num">
                                      <p:cBhvr additive="base">
                                        <p:cTn id="31" dur="500" fill="hold"/>
                                        <p:tgtEl>
                                          <p:spTgt spid="21512"/>
                                        </p:tgtEl>
                                        <p:attrNameLst>
                                          <p:attrName>ppt_x</p:attrName>
                                        </p:attrNameLst>
                                      </p:cBhvr>
                                      <p:tavLst>
                                        <p:tav tm="0">
                                          <p:val>
                                            <p:strVal val="1+#ppt_w/2"/>
                                          </p:val>
                                        </p:tav>
                                        <p:tav tm="100000">
                                          <p:val>
                                            <p:strVal val="#ppt_x"/>
                                          </p:val>
                                        </p:tav>
                                      </p:tavLst>
                                    </p:anim>
                                    <p:anim calcmode="lin" valueType="num">
                                      <p:cBhvr additive="base">
                                        <p:cTn id="32" dur="500" fill="hold"/>
                                        <p:tgtEl>
                                          <p:spTgt spid="2151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513"/>
                                        </p:tgtEl>
                                        <p:attrNameLst>
                                          <p:attrName>style.visibility</p:attrName>
                                        </p:attrNameLst>
                                      </p:cBhvr>
                                      <p:to>
                                        <p:strVal val="visible"/>
                                      </p:to>
                                    </p:set>
                                    <p:animEffect transition="in" filter="dissolve">
                                      <p:cBhvr>
                                        <p:cTn id="37" dur="500"/>
                                        <p:tgtEl>
                                          <p:spTgt spid="21513"/>
                                        </p:tgtEl>
                                      </p:cBhvr>
                                    </p:animEffect>
                                  </p:childTnLst>
                                </p:cTn>
                              </p:par>
                            </p:childTnLst>
                          </p:cTn>
                        </p:par>
                        <p:par>
                          <p:cTn id="38" fill="hold" nodeType="afterGroup">
                            <p:stCondLst>
                              <p:cond delay="500"/>
                            </p:stCondLst>
                            <p:childTnLst>
                              <p:par>
                                <p:cTn id="39" presetID="2" presetClass="entr" presetSubtype="2" fill="hold" grpId="0" nodeType="afterEffect">
                                  <p:stCondLst>
                                    <p:cond delay="0"/>
                                  </p:stCondLst>
                                  <p:childTnLst>
                                    <p:set>
                                      <p:cBhvr>
                                        <p:cTn id="40" dur="1" fill="hold">
                                          <p:stCondLst>
                                            <p:cond delay="0"/>
                                          </p:stCondLst>
                                        </p:cTn>
                                        <p:tgtEl>
                                          <p:spTgt spid="21514"/>
                                        </p:tgtEl>
                                        <p:attrNameLst>
                                          <p:attrName>style.visibility</p:attrName>
                                        </p:attrNameLst>
                                      </p:cBhvr>
                                      <p:to>
                                        <p:strVal val="visible"/>
                                      </p:to>
                                    </p:set>
                                    <p:anim calcmode="lin" valueType="num">
                                      <p:cBhvr additive="base">
                                        <p:cTn id="41" dur="500" fill="hold"/>
                                        <p:tgtEl>
                                          <p:spTgt spid="21514"/>
                                        </p:tgtEl>
                                        <p:attrNameLst>
                                          <p:attrName>ppt_x</p:attrName>
                                        </p:attrNameLst>
                                      </p:cBhvr>
                                      <p:tavLst>
                                        <p:tav tm="0">
                                          <p:val>
                                            <p:strVal val="1+#ppt_w/2"/>
                                          </p:val>
                                        </p:tav>
                                        <p:tav tm="100000">
                                          <p:val>
                                            <p:strVal val="#ppt_x"/>
                                          </p:val>
                                        </p:tav>
                                      </p:tavLst>
                                    </p:anim>
                                    <p:anim calcmode="lin" valueType="num">
                                      <p:cBhvr additive="base">
                                        <p:cTn id="42" dur="500" fill="hold"/>
                                        <p:tgtEl>
                                          <p:spTgt spid="2151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1515"/>
                                        </p:tgtEl>
                                        <p:attrNameLst>
                                          <p:attrName>style.visibility</p:attrName>
                                        </p:attrNameLst>
                                      </p:cBhvr>
                                      <p:to>
                                        <p:strVal val="visible"/>
                                      </p:to>
                                    </p:set>
                                    <p:animEffect transition="in" filter="dissolve">
                                      <p:cBhvr>
                                        <p:cTn id="47" dur="50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utoUpdateAnimBg="0"/>
      <p:bldP spid="21509" grpId="0" autoUpdateAnimBg="0"/>
      <p:bldP spid="21510" grpId="0" autoUpdateAnimBg="0"/>
      <p:bldP spid="21511" grpId="0" autoUpdateAnimBg="0"/>
      <p:bldP spid="21512" grpId="0" autoUpdateAnimBg="0"/>
      <p:bldP spid="21513" grpId="0" autoUpdateAnimBg="0"/>
      <p:bldP spid="21514" grpId="0" autoUpdateAnimBg="0"/>
      <p:bldP spid="21515" grpId="0" autoUpdateAnimBg="0"/>
      <p:bldP spid="2151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4419600" y="4217988"/>
            <a:ext cx="3581400" cy="228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5604" name="Text Box 4"/>
          <p:cNvSpPr txBox="1">
            <a:spLocks noChangeArrowheads="1"/>
          </p:cNvSpPr>
          <p:nvPr/>
        </p:nvSpPr>
        <p:spPr bwMode="auto">
          <a:xfrm>
            <a:off x="5410200" y="4824413"/>
            <a:ext cx="165258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a:t>Step 1</a:t>
            </a:r>
          </a:p>
        </p:txBody>
      </p:sp>
      <p:sp>
        <p:nvSpPr>
          <p:cNvPr id="25605" name="Text Box 5"/>
          <p:cNvSpPr txBox="1">
            <a:spLocks noChangeArrowheads="1"/>
          </p:cNvSpPr>
          <p:nvPr/>
        </p:nvSpPr>
        <p:spPr bwMode="auto">
          <a:xfrm>
            <a:off x="1660525" y="4070350"/>
            <a:ext cx="135731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Step 2</a:t>
            </a:r>
          </a:p>
        </p:txBody>
      </p:sp>
      <p:sp>
        <p:nvSpPr>
          <p:cNvPr id="25606" name="Text Box 6"/>
          <p:cNvSpPr txBox="1">
            <a:spLocks noChangeArrowheads="1"/>
          </p:cNvSpPr>
          <p:nvPr/>
        </p:nvSpPr>
        <p:spPr bwMode="auto">
          <a:xfrm>
            <a:off x="5611813" y="3432175"/>
            <a:ext cx="1357312"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Step 3</a:t>
            </a:r>
          </a:p>
        </p:txBody>
      </p:sp>
      <p:sp>
        <p:nvSpPr>
          <p:cNvPr id="25607" name="Text Box 7"/>
          <p:cNvSpPr txBox="1">
            <a:spLocks noChangeArrowheads="1"/>
          </p:cNvSpPr>
          <p:nvPr/>
        </p:nvSpPr>
        <p:spPr bwMode="auto">
          <a:xfrm>
            <a:off x="4572000" y="4900613"/>
            <a:ext cx="3408363" cy="5794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rgbClr val="FF0000"/>
                </a:solidFill>
              </a:rPr>
              <a:t>Find Denominator</a:t>
            </a:r>
          </a:p>
        </p:txBody>
      </p:sp>
      <p:sp>
        <p:nvSpPr>
          <p:cNvPr id="25608" name="Text Box 8"/>
          <p:cNvSpPr txBox="1">
            <a:spLocks noChangeArrowheads="1"/>
          </p:cNvSpPr>
          <p:nvPr/>
        </p:nvSpPr>
        <p:spPr bwMode="auto">
          <a:xfrm>
            <a:off x="533400" y="4024313"/>
            <a:ext cx="3838575" cy="5794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rgbClr val="FF0000"/>
                </a:solidFill>
              </a:rPr>
              <a:t>Count Whole Inches</a:t>
            </a:r>
          </a:p>
        </p:txBody>
      </p:sp>
      <p:sp>
        <p:nvSpPr>
          <p:cNvPr id="25609" name="Text Box 9"/>
          <p:cNvSpPr txBox="1">
            <a:spLocks noChangeArrowheads="1"/>
          </p:cNvSpPr>
          <p:nvPr/>
        </p:nvSpPr>
        <p:spPr bwMode="auto">
          <a:xfrm>
            <a:off x="4773613" y="3451225"/>
            <a:ext cx="3001962" cy="5794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rgbClr val="FF0000"/>
                </a:solidFill>
              </a:rPr>
              <a:t>Find Numerator</a:t>
            </a:r>
          </a:p>
        </p:txBody>
      </p:sp>
      <p:sp>
        <p:nvSpPr>
          <p:cNvPr id="25610" name="Text Box 10"/>
          <p:cNvSpPr txBox="1">
            <a:spLocks noChangeArrowheads="1"/>
          </p:cNvSpPr>
          <p:nvPr/>
        </p:nvSpPr>
        <p:spPr bwMode="auto">
          <a:xfrm>
            <a:off x="3505200" y="5884863"/>
            <a:ext cx="1357313"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Step 4</a:t>
            </a:r>
          </a:p>
        </p:txBody>
      </p:sp>
      <p:sp>
        <p:nvSpPr>
          <p:cNvPr id="25611" name="Text Box 11"/>
          <p:cNvSpPr txBox="1">
            <a:spLocks noChangeArrowheads="1"/>
          </p:cNvSpPr>
          <p:nvPr/>
        </p:nvSpPr>
        <p:spPr bwMode="auto">
          <a:xfrm>
            <a:off x="1905000" y="5884863"/>
            <a:ext cx="5641975" cy="5794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rgbClr val="FF0000"/>
                </a:solidFill>
              </a:rPr>
              <a:t>Reduce Fraction, If Necessary</a:t>
            </a:r>
          </a:p>
        </p:txBody>
      </p:sp>
      <p:sp>
        <p:nvSpPr>
          <p:cNvPr id="8203" name="Rectangle 13"/>
          <p:cNvSpPr>
            <a:spLocks noChangeArrowheads="1"/>
          </p:cNvSpPr>
          <p:nvPr/>
        </p:nvSpPr>
        <p:spPr bwMode="auto">
          <a:xfrm>
            <a:off x="592138" y="280988"/>
            <a:ext cx="8280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400">
                <a:solidFill>
                  <a:srgbClr val="00386B"/>
                </a:solidFill>
              </a:rPr>
              <a:t>Let’s Review</a:t>
            </a:r>
          </a:p>
        </p:txBody>
      </p:sp>
      <p:sp>
        <p:nvSpPr>
          <p:cNvPr id="8204" name="Rectangle 15"/>
          <p:cNvSpPr>
            <a:spLocks noChangeArrowheads="1"/>
          </p:cNvSpPr>
          <p:nvPr/>
        </p:nvSpPr>
        <p:spPr bwMode="auto">
          <a:xfrm>
            <a:off x="1271588" y="1739900"/>
            <a:ext cx="555625" cy="304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05" name="Rectangle 16"/>
          <p:cNvSpPr>
            <a:spLocks noChangeArrowheads="1"/>
          </p:cNvSpPr>
          <p:nvPr/>
        </p:nvSpPr>
        <p:spPr bwMode="auto">
          <a:xfrm>
            <a:off x="1865313" y="1719263"/>
            <a:ext cx="985837" cy="4302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06" name="Rectangle 20"/>
          <p:cNvSpPr>
            <a:spLocks noChangeArrowheads="1"/>
          </p:cNvSpPr>
          <p:nvPr/>
        </p:nvSpPr>
        <p:spPr bwMode="auto">
          <a:xfrm>
            <a:off x="2843213" y="1192213"/>
            <a:ext cx="814387" cy="9747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8207" name="Picture 2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25600" y="981075"/>
            <a:ext cx="6181725"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26" name="Text Box 26"/>
          <p:cNvSpPr txBox="1">
            <a:spLocks noChangeArrowheads="1"/>
          </p:cNvSpPr>
          <p:nvPr/>
        </p:nvSpPr>
        <p:spPr bwMode="auto">
          <a:xfrm>
            <a:off x="5538788" y="4730750"/>
            <a:ext cx="863600"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800" b="1">
                <a:solidFill>
                  <a:srgbClr val="FF0000"/>
                </a:solidFill>
              </a:rPr>
              <a:t>16</a:t>
            </a:r>
          </a:p>
        </p:txBody>
      </p:sp>
      <p:sp>
        <p:nvSpPr>
          <p:cNvPr id="25627" name="Text Box 27"/>
          <p:cNvSpPr txBox="1">
            <a:spLocks noChangeArrowheads="1"/>
          </p:cNvSpPr>
          <p:nvPr/>
        </p:nvSpPr>
        <p:spPr bwMode="auto">
          <a:xfrm>
            <a:off x="5705475" y="3417888"/>
            <a:ext cx="523875"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800" b="1">
                <a:solidFill>
                  <a:srgbClr val="FF0000"/>
                </a:solidFill>
              </a:rPr>
              <a:t>7</a:t>
            </a:r>
          </a:p>
        </p:txBody>
      </p:sp>
      <p:sp>
        <p:nvSpPr>
          <p:cNvPr id="25628" name="Text Box 28"/>
          <p:cNvSpPr txBox="1">
            <a:spLocks noChangeArrowheads="1"/>
          </p:cNvSpPr>
          <p:nvPr/>
        </p:nvSpPr>
        <p:spPr bwMode="auto">
          <a:xfrm>
            <a:off x="3135313" y="3476625"/>
            <a:ext cx="862012"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600" b="1">
                <a:solidFill>
                  <a:srgbClr val="FF0000"/>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1+#ppt_w/2"/>
                                          </p:val>
                                        </p:tav>
                                        <p:tav tm="100000">
                                          <p:val>
                                            <p:strVal val="#ppt_x"/>
                                          </p:val>
                                        </p:tav>
                                      </p:tavLst>
                                    </p:anim>
                                    <p:anim calcmode="lin" valueType="num">
                                      <p:cBhvr additive="base">
                                        <p:cTn id="8"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additive="base">
                                        <p:cTn id="13" dur="500" fill="hold"/>
                                        <p:tgtEl>
                                          <p:spTgt spid="25604"/>
                                        </p:tgtEl>
                                        <p:attrNameLst>
                                          <p:attrName>ppt_x</p:attrName>
                                        </p:attrNameLst>
                                      </p:cBhvr>
                                      <p:tavLst>
                                        <p:tav tm="0">
                                          <p:val>
                                            <p:strVal val="0-#ppt_w/2"/>
                                          </p:val>
                                        </p:tav>
                                        <p:tav tm="100000">
                                          <p:val>
                                            <p:strVal val="#ppt_x"/>
                                          </p:val>
                                        </p:tav>
                                      </p:tavLst>
                                    </p:anim>
                                    <p:anim calcmode="lin" valueType="num">
                                      <p:cBhvr additive="base">
                                        <p:cTn id="14" dur="500" fill="hold"/>
                                        <p:tgtEl>
                                          <p:spTgt spid="2560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560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5607"/>
                                        </p:tgtEl>
                                        <p:attrNameLst>
                                          <p:attrName>style.visibility</p:attrName>
                                        </p:attrNameLst>
                                      </p:cBhvr>
                                      <p:to>
                                        <p:strVal val="visible"/>
                                      </p:to>
                                    </p:set>
                                    <p:animEffect transition="in" filter="dissolve">
                                      <p:cBhvr>
                                        <p:cTn id="19" dur="500"/>
                                        <p:tgtEl>
                                          <p:spTgt spid="2560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5626"/>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25607"/>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5605"/>
                                        </p:tgtEl>
                                        <p:attrNameLst>
                                          <p:attrName>style.visibility</p:attrName>
                                        </p:attrNameLst>
                                      </p:cBhvr>
                                      <p:to>
                                        <p:strVal val="visible"/>
                                      </p:to>
                                    </p:set>
                                    <p:anim calcmode="lin" valueType="num">
                                      <p:cBhvr additive="base">
                                        <p:cTn id="30" dur="500" fill="hold"/>
                                        <p:tgtEl>
                                          <p:spTgt spid="25605"/>
                                        </p:tgtEl>
                                        <p:attrNameLst>
                                          <p:attrName>ppt_x</p:attrName>
                                        </p:attrNameLst>
                                      </p:cBhvr>
                                      <p:tavLst>
                                        <p:tav tm="0">
                                          <p:val>
                                            <p:strVal val="0-#ppt_w/2"/>
                                          </p:val>
                                        </p:tav>
                                        <p:tav tm="100000">
                                          <p:val>
                                            <p:strVal val="#ppt_x"/>
                                          </p:val>
                                        </p:tav>
                                      </p:tavLst>
                                    </p:anim>
                                    <p:anim calcmode="lin" valueType="num">
                                      <p:cBhvr additive="base">
                                        <p:cTn id="31" dur="500" fill="hold"/>
                                        <p:tgtEl>
                                          <p:spTgt spid="2560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5605"/>
                                        </p:tgtEl>
                                        <p:attrNameLst>
                                          <p:attrName>style.visibility</p:attrName>
                                        </p:attrNameLst>
                                      </p:cBhvr>
                                      <p:to>
                                        <p:strVal val="hidden"/>
                                      </p:to>
                                    </p:set>
                                  </p:sub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5608"/>
                                        </p:tgtEl>
                                        <p:attrNameLst>
                                          <p:attrName>style.visibility</p:attrName>
                                        </p:attrNameLst>
                                      </p:cBhvr>
                                      <p:to>
                                        <p:strVal val="visible"/>
                                      </p:to>
                                    </p:set>
                                    <p:animEffect transition="in" filter="dissolve">
                                      <p:cBhvr>
                                        <p:cTn id="36" dur="500"/>
                                        <p:tgtEl>
                                          <p:spTgt spid="2560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628"/>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560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5606"/>
                                        </p:tgtEl>
                                        <p:attrNameLst>
                                          <p:attrName>style.visibility</p:attrName>
                                        </p:attrNameLst>
                                      </p:cBhvr>
                                      <p:to>
                                        <p:strVal val="visible"/>
                                      </p:to>
                                    </p:set>
                                    <p:anim calcmode="lin" valueType="num">
                                      <p:cBhvr additive="base">
                                        <p:cTn id="47" dur="500" fill="hold"/>
                                        <p:tgtEl>
                                          <p:spTgt spid="25606"/>
                                        </p:tgtEl>
                                        <p:attrNameLst>
                                          <p:attrName>ppt_x</p:attrName>
                                        </p:attrNameLst>
                                      </p:cBhvr>
                                      <p:tavLst>
                                        <p:tav tm="0">
                                          <p:val>
                                            <p:strVal val="0-#ppt_w/2"/>
                                          </p:val>
                                        </p:tav>
                                        <p:tav tm="100000">
                                          <p:val>
                                            <p:strVal val="#ppt_x"/>
                                          </p:val>
                                        </p:tav>
                                      </p:tavLst>
                                    </p:anim>
                                    <p:anim calcmode="lin" valueType="num">
                                      <p:cBhvr additive="base">
                                        <p:cTn id="48" dur="500" fill="hold"/>
                                        <p:tgtEl>
                                          <p:spTgt spid="2560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5606"/>
                                        </p:tgtEl>
                                        <p:attrNameLst>
                                          <p:attrName>style.visibility</p:attrName>
                                        </p:attrNameLst>
                                      </p:cBhvr>
                                      <p:to>
                                        <p:strVal val="hidden"/>
                                      </p:to>
                                    </p:set>
                                  </p:sub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5609"/>
                                        </p:tgtEl>
                                        <p:attrNameLst>
                                          <p:attrName>style.visibility</p:attrName>
                                        </p:attrNameLst>
                                      </p:cBhvr>
                                      <p:to>
                                        <p:strVal val="visible"/>
                                      </p:to>
                                    </p:set>
                                    <p:animEffect transition="in" filter="dissolve">
                                      <p:cBhvr>
                                        <p:cTn id="53" dur="500"/>
                                        <p:tgtEl>
                                          <p:spTgt spid="2560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627"/>
                                        </p:tgtEl>
                                        <p:attrNameLst>
                                          <p:attrName>style.visibility</p:attrName>
                                        </p:attrNameLst>
                                      </p:cBhvr>
                                      <p:to>
                                        <p:strVal val="visible"/>
                                      </p:to>
                                    </p:set>
                                  </p:childTnLst>
                                </p:cTn>
                              </p:par>
                              <p:par>
                                <p:cTn id="58" presetID="1" presetClass="exit" presetSubtype="0" fill="hold" grpId="1" nodeType="withEffect">
                                  <p:stCondLst>
                                    <p:cond delay="0"/>
                                  </p:stCondLst>
                                  <p:childTnLst>
                                    <p:set>
                                      <p:cBhvr>
                                        <p:cTn id="59" dur="1" fill="hold">
                                          <p:stCondLst>
                                            <p:cond delay="0"/>
                                          </p:stCondLst>
                                        </p:cTn>
                                        <p:tgtEl>
                                          <p:spTgt spid="25609"/>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25610"/>
                                        </p:tgtEl>
                                        <p:attrNameLst>
                                          <p:attrName>style.visibility</p:attrName>
                                        </p:attrNameLst>
                                      </p:cBhvr>
                                      <p:to>
                                        <p:strVal val="visible"/>
                                      </p:to>
                                    </p:set>
                                    <p:anim calcmode="lin" valueType="num">
                                      <p:cBhvr additive="base">
                                        <p:cTn id="64" dur="500" fill="hold"/>
                                        <p:tgtEl>
                                          <p:spTgt spid="25610"/>
                                        </p:tgtEl>
                                        <p:attrNameLst>
                                          <p:attrName>ppt_x</p:attrName>
                                        </p:attrNameLst>
                                      </p:cBhvr>
                                      <p:tavLst>
                                        <p:tav tm="0">
                                          <p:val>
                                            <p:strVal val="0-#ppt_w/2"/>
                                          </p:val>
                                        </p:tav>
                                        <p:tav tm="100000">
                                          <p:val>
                                            <p:strVal val="#ppt_x"/>
                                          </p:val>
                                        </p:tav>
                                      </p:tavLst>
                                    </p:anim>
                                    <p:anim calcmode="lin" valueType="num">
                                      <p:cBhvr additive="base">
                                        <p:cTn id="65" dur="500" fill="hold"/>
                                        <p:tgtEl>
                                          <p:spTgt spid="2561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5610"/>
                                        </p:tgtEl>
                                        <p:attrNameLst>
                                          <p:attrName>style.visibility</p:attrName>
                                        </p:attrNameLst>
                                      </p:cBhvr>
                                      <p:to>
                                        <p:strVal val="hidden"/>
                                      </p:to>
                                    </p:set>
                                  </p:sub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5611"/>
                                        </p:tgtEl>
                                        <p:attrNameLst>
                                          <p:attrName>style.visibility</p:attrName>
                                        </p:attrNameLst>
                                      </p:cBhvr>
                                      <p:to>
                                        <p:strVal val="visible"/>
                                      </p:to>
                                    </p:set>
                                    <p:animEffect transition="in" filter="dissolve">
                                      <p:cBhvr>
                                        <p:cTn id="70"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4" grpId="0" autoUpdateAnimBg="0"/>
      <p:bldP spid="25605" grpId="0" autoUpdateAnimBg="0"/>
      <p:bldP spid="25606" grpId="0" autoUpdateAnimBg="0"/>
      <p:bldP spid="25607" grpId="0" animBg="1" autoUpdateAnimBg="0"/>
      <p:bldP spid="25607" grpId="1" animBg="1"/>
      <p:bldP spid="25608" grpId="0" animBg="1" autoUpdateAnimBg="0"/>
      <p:bldP spid="25608" grpId="1" animBg="1"/>
      <p:bldP spid="25609" grpId="0" animBg="1" autoUpdateAnimBg="0"/>
      <p:bldP spid="25609" grpId="1" animBg="1"/>
      <p:bldP spid="25610" grpId="0" autoUpdateAnimBg="0"/>
      <p:bldP spid="25611" grpId="0" animBg="1" autoUpdateAnimBg="0"/>
      <p:bldP spid="25626" grpId="0"/>
      <p:bldP spid="25627" grpId="0"/>
      <p:bldP spid="256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smtClean="0"/>
              <a:t>Let’s Practice</a:t>
            </a:r>
          </a:p>
        </p:txBody>
      </p:sp>
      <p:pic>
        <p:nvPicPr>
          <p:cNvPr id="9219" name="Picture 4" descr="ruler3inch"/>
          <p:cNvPicPr>
            <a:picLocks noGrp="1" noChangeAspect="1" noChangeArrowheads="1"/>
          </p:cNvPicPr>
          <p:nvPr>
            <p:ph type="body" idx="1"/>
          </p:nvPr>
        </p:nvPicPr>
        <p:blipFill>
          <a:blip r:embed="rId3" cstate="print">
            <a:extLst>
              <a:ext uri="{28A0092B-C50C-407E-A947-70E740481C1C}">
                <a14:useLocalDpi xmlns:a14="http://schemas.microsoft.com/office/drawing/2010/main" xmlns="" val="0"/>
              </a:ext>
            </a:extLst>
          </a:blip>
          <a:srcRect/>
          <a:stretch>
            <a:fillRect/>
          </a:stretch>
        </p:blipFill>
        <p:spPr>
          <a:xfrm>
            <a:off x="1001713" y="803275"/>
            <a:ext cx="7848600" cy="4030663"/>
          </a:xfrm>
          <a:noFill/>
        </p:spPr>
      </p:pic>
      <p:sp>
        <p:nvSpPr>
          <p:cNvPr id="19462" name="Text Box 6"/>
          <p:cNvSpPr txBox="1">
            <a:spLocks noChangeArrowheads="1"/>
          </p:cNvSpPr>
          <p:nvPr/>
        </p:nvSpPr>
        <p:spPr bwMode="auto">
          <a:xfrm>
            <a:off x="1008063" y="4619625"/>
            <a:ext cx="6213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t>What is the distance from the end of the ruler to A?</a:t>
            </a:r>
          </a:p>
        </p:txBody>
      </p:sp>
      <p:sp>
        <p:nvSpPr>
          <p:cNvPr id="19463" name="Rectangle 7"/>
          <p:cNvSpPr>
            <a:spLocks noChangeArrowheads="1"/>
          </p:cNvSpPr>
          <p:nvPr/>
        </p:nvSpPr>
        <p:spPr bwMode="auto">
          <a:xfrm>
            <a:off x="1003300" y="6027363"/>
            <a:ext cx="59039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dirty="0"/>
              <a:t>What is the distance from the end of the ruler to E?</a:t>
            </a:r>
          </a:p>
        </p:txBody>
      </p:sp>
      <p:sp>
        <p:nvSpPr>
          <p:cNvPr id="19464" name="Rectangle 8"/>
          <p:cNvSpPr>
            <a:spLocks noChangeArrowheads="1"/>
          </p:cNvSpPr>
          <p:nvPr/>
        </p:nvSpPr>
        <p:spPr bwMode="auto">
          <a:xfrm>
            <a:off x="1006475" y="5686938"/>
            <a:ext cx="5918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dirty="0">
                <a:solidFill>
                  <a:srgbClr val="0070C0"/>
                </a:solidFill>
              </a:rPr>
              <a:t>What is the distance from the end of the ruler to D?</a:t>
            </a:r>
          </a:p>
        </p:txBody>
      </p:sp>
      <p:sp>
        <p:nvSpPr>
          <p:cNvPr id="19465" name="Rectangle 9"/>
          <p:cNvSpPr>
            <a:spLocks noChangeArrowheads="1"/>
          </p:cNvSpPr>
          <p:nvPr/>
        </p:nvSpPr>
        <p:spPr bwMode="auto">
          <a:xfrm>
            <a:off x="1014413" y="5333813"/>
            <a:ext cx="5918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dirty="0"/>
              <a:t>What is the distance from the end of the ruler to C?</a:t>
            </a:r>
          </a:p>
        </p:txBody>
      </p:sp>
      <p:sp>
        <p:nvSpPr>
          <p:cNvPr id="19466" name="Rectangle 10"/>
          <p:cNvSpPr>
            <a:spLocks noChangeArrowheads="1"/>
          </p:cNvSpPr>
          <p:nvPr/>
        </p:nvSpPr>
        <p:spPr bwMode="auto">
          <a:xfrm>
            <a:off x="1003300" y="4982275"/>
            <a:ext cx="59039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dirty="0">
                <a:solidFill>
                  <a:srgbClr val="0070C0"/>
                </a:solidFill>
              </a:rPr>
              <a:t>What is the distance from the end of the ruler to B?</a:t>
            </a:r>
          </a:p>
        </p:txBody>
      </p:sp>
      <mc:AlternateContent xmlns:mc="http://schemas.openxmlformats.org/markup-compatibility/2006">
        <mc:Choice xmlns:a14="http://schemas.microsoft.com/office/drawing/2010/main" xmlns="" Requires="a14">
          <p:sp>
            <p:nvSpPr>
              <p:cNvPr id="19467" name="Text Box 11"/>
              <p:cNvSpPr txBox="1">
                <a:spLocks noChangeArrowheads="1"/>
              </p:cNvSpPr>
              <p:nvPr/>
            </p:nvSpPr>
            <p:spPr bwMode="auto">
              <a:xfrm>
                <a:off x="6977062" y="4638675"/>
                <a:ext cx="1288163"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14:m>
                  <m:oMath xmlns:m="http://schemas.openxmlformats.org/officeDocument/2006/math">
                    <m:f>
                      <m:fPr>
                        <m:type m:val="skw"/>
                        <m:ctrlPr>
                          <a:rPr lang="en-US" sz="2000" b="1" i="1" dirty="0" smtClean="0">
                            <a:solidFill>
                              <a:srgbClr val="00386B"/>
                            </a:solidFill>
                            <a:latin typeface="Cambria Math"/>
                          </a:rPr>
                        </m:ctrlPr>
                      </m:fPr>
                      <m:num>
                        <m:r>
                          <a:rPr lang="en-US" sz="2000" b="1" i="1" dirty="0" smtClean="0">
                            <a:solidFill>
                              <a:srgbClr val="00386B"/>
                            </a:solidFill>
                            <a:latin typeface="Cambria Math"/>
                          </a:rPr>
                          <m:t>𝟏</m:t>
                        </m:r>
                      </m:num>
                      <m:den>
                        <m:r>
                          <a:rPr lang="en-US" sz="2000" b="1" i="1" dirty="0" smtClean="0">
                            <a:solidFill>
                              <a:srgbClr val="00386B"/>
                            </a:solidFill>
                            <a:latin typeface="Cambria Math"/>
                          </a:rPr>
                          <m:t>𝟒</m:t>
                        </m:r>
                      </m:den>
                    </m:f>
                  </m:oMath>
                </a14:m>
                <a:r>
                  <a:rPr lang="en-US" sz="2000" b="1" dirty="0">
                    <a:solidFill>
                      <a:srgbClr val="00386B"/>
                    </a:solidFill>
                  </a:rPr>
                  <a:t> in.</a:t>
                </a:r>
              </a:p>
            </p:txBody>
          </p:sp>
        </mc:Choice>
        <mc:Fallback>
          <p:sp>
            <p:nvSpPr>
              <p:cNvPr id="19467" name="Text Box 11"/>
              <p:cNvSpPr txBox="1">
                <a:spLocks noRot="1" noChangeAspect="1" noMove="1" noResize="1" noEditPoints="1" noAdjustHandles="1" noChangeArrowheads="1" noChangeShapeType="1" noTextEdit="1"/>
              </p:cNvSpPr>
              <p:nvPr/>
            </p:nvSpPr>
            <p:spPr bwMode="auto">
              <a:xfrm>
                <a:off x="6977062" y="4638675"/>
                <a:ext cx="1288163" cy="400110"/>
              </a:xfrm>
              <a:prstGeom prst="rect">
                <a:avLst/>
              </a:prstGeom>
              <a:blipFill rotWithShape="1">
                <a:blip r:embed="rId4" cstate="print"/>
                <a:stretch>
                  <a:fillRect l="-21327" t="-115152" b="-178788"/>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9468" name="Rectangle 12"/>
              <p:cNvSpPr>
                <a:spLocks noChangeArrowheads="1"/>
              </p:cNvSpPr>
              <p:nvPr/>
            </p:nvSpPr>
            <p:spPr bwMode="auto">
              <a:xfrm>
                <a:off x="6988175" y="4978338"/>
                <a:ext cx="1087990" cy="4065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spcBef>
                    <a:spcPct val="50000"/>
                  </a:spcBef>
                </a:pPr>
                <a14:m>
                  <m:oMath xmlns:m="http://schemas.openxmlformats.org/officeDocument/2006/math">
                    <m:f>
                      <m:fPr>
                        <m:type m:val="skw"/>
                        <m:ctrlPr>
                          <a:rPr lang="en-US" sz="2000" b="1" i="1" dirty="0" smtClean="0">
                            <a:solidFill>
                              <a:srgbClr val="0070C0"/>
                            </a:solidFill>
                            <a:latin typeface="Cambria Math"/>
                          </a:rPr>
                        </m:ctrlPr>
                      </m:fPr>
                      <m:num>
                        <m:r>
                          <a:rPr lang="en-US" sz="2000" b="1" i="1" dirty="0" smtClean="0">
                            <a:solidFill>
                              <a:srgbClr val="0070C0"/>
                            </a:solidFill>
                            <a:latin typeface="Cambria Math"/>
                          </a:rPr>
                          <m:t>𝟏𝟓</m:t>
                        </m:r>
                      </m:num>
                      <m:den>
                        <m:r>
                          <a:rPr lang="en-US" sz="2000" b="1" i="1" dirty="0" smtClean="0">
                            <a:solidFill>
                              <a:srgbClr val="0070C0"/>
                            </a:solidFill>
                            <a:latin typeface="Cambria Math"/>
                          </a:rPr>
                          <m:t>𝟏𝟔</m:t>
                        </m:r>
                      </m:den>
                    </m:f>
                    <m:r>
                      <a:rPr lang="en-US" sz="2000" b="1" i="0" dirty="0" smtClean="0">
                        <a:solidFill>
                          <a:srgbClr val="0070C0"/>
                        </a:solidFill>
                        <a:latin typeface="Cambria Math"/>
                      </a:rPr>
                      <m:t> </m:t>
                    </m:r>
                  </m:oMath>
                </a14:m>
                <a:r>
                  <a:rPr lang="en-US" sz="2000" b="1" dirty="0">
                    <a:solidFill>
                      <a:srgbClr val="0070C0"/>
                    </a:solidFill>
                  </a:rPr>
                  <a:t>in.</a:t>
                </a:r>
              </a:p>
            </p:txBody>
          </p:sp>
        </mc:Choice>
        <mc:Fallback>
          <p:sp>
            <p:nvSpPr>
              <p:cNvPr id="19468" name="Rectangle 12"/>
              <p:cNvSpPr>
                <a:spLocks noRot="1" noChangeAspect="1" noMove="1" noResize="1" noEditPoints="1" noAdjustHandles="1" noChangeArrowheads="1" noChangeShapeType="1" noTextEdit="1"/>
              </p:cNvSpPr>
              <p:nvPr/>
            </p:nvSpPr>
            <p:spPr bwMode="auto">
              <a:xfrm>
                <a:off x="6988175" y="4978338"/>
                <a:ext cx="1087990" cy="406586"/>
              </a:xfrm>
              <a:prstGeom prst="rect">
                <a:avLst/>
              </a:prstGeom>
              <a:blipFill rotWithShape="1">
                <a:blip r:embed="rId5" cstate="print"/>
                <a:stretch>
                  <a:fillRect l="-14525" t="-113636" r="-13408" b="-180303"/>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9469" name="Rectangle 13"/>
              <p:cNvSpPr>
                <a:spLocks noChangeArrowheads="1"/>
              </p:cNvSpPr>
              <p:nvPr/>
            </p:nvSpPr>
            <p:spPr bwMode="auto">
              <a:xfrm>
                <a:off x="6983413" y="5329113"/>
                <a:ext cx="1062342"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spcBef>
                    <a:spcPct val="50000"/>
                  </a:spcBef>
                </a:pPr>
                <a:r>
                  <a:rPr lang="en-US" sz="2000" b="1" dirty="0" smtClean="0">
                    <a:solidFill>
                      <a:srgbClr val="00386B"/>
                    </a:solidFill>
                  </a:rPr>
                  <a:t>1 </a:t>
                </a:r>
                <a14:m>
                  <m:oMath xmlns:m="http://schemas.openxmlformats.org/officeDocument/2006/math">
                    <m:f>
                      <m:fPr>
                        <m:type m:val="skw"/>
                        <m:ctrlPr>
                          <a:rPr lang="en-US" sz="2000" b="1" i="1" dirty="0" smtClean="0">
                            <a:solidFill>
                              <a:srgbClr val="00386B"/>
                            </a:solidFill>
                            <a:latin typeface="Cambria Math"/>
                          </a:rPr>
                        </m:ctrlPr>
                      </m:fPr>
                      <m:num>
                        <m:r>
                          <a:rPr lang="en-US" sz="2000" b="1" i="1" dirty="0" smtClean="0">
                            <a:solidFill>
                              <a:srgbClr val="00386B"/>
                            </a:solidFill>
                            <a:latin typeface="Cambria Math"/>
                          </a:rPr>
                          <m:t>𝟑</m:t>
                        </m:r>
                      </m:num>
                      <m:den>
                        <m:r>
                          <a:rPr lang="en-US" sz="2000" b="1" i="1" dirty="0" smtClean="0">
                            <a:solidFill>
                              <a:srgbClr val="00386B"/>
                            </a:solidFill>
                            <a:latin typeface="Cambria Math"/>
                          </a:rPr>
                          <m:t>𝟒</m:t>
                        </m:r>
                        <m:r>
                          <a:rPr lang="en-US" sz="2000" b="1" i="1" dirty="0" smtClean="0">
                            <a:solidFill>
                              <a:srgbClr val="00386B"/>
                            </a:solidFill>
                            <a:latin typeface="Cambria Math"/>
                          </a:rPr>
                          <m:t> </m:t>
                        </m:r>
                      </m:den>
                    </m:f>
                  </m:oMath>
                </a14:m>
                <a:r>
                  <a:rPr lang="en-US" sz="2000" b="1" dirty="0">
                    <a:solidFill>
                      <a:srgbClr val="00386B"/>
                    </a:solidFill>
                  </a:rPr>
                  <a:t>in.</a:t>
                </a:r>
              </a:p>
            </p:txBody>
          </p:sp>
        </mc:Choice>
        <mc:Fallback>
          <p:sp>
            <p:nvSpPr>
              <p:cNvPr id="19469" name="Rectangle 13"/>
              <p:cNvSpPr>
                <a:spLocks noRot="1" noChangeAspect="1" noMove="1" noResize="1" noEditPoints="1" noAdjustHandles="1" noChangeArrowheads="1" noChangeShapeType="1" noTextEdit="1"/>
              </p:cNvSpPr>
              <p:nvPr/>
            </p:nvSpPr>
            <p:spPr bwMode="auto">
              <a:xfrm>
                <a:off x="6983413" y="5329113"/>
                <a:ext cx="1062342" cy="400110"/>
              </a:xfrm>
              <a:prstGeom prst="rect">
                <a:avLst/>
              </a:prstGeom>
              <a:blipFill rotWithShape="1">
                <a:blip r:embed="rId6" cstate="print"/>
                <a:stretch>
                  <a:fillRect l="-6322" t="-115152" r="-25862" b="-178788"/>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9470" name="Rectangle 14"/>
              <p:cNvSpPr>
                <a:spLocks noChangeArrowheads="1"/>
              </p:cNvSpPr>
              <p:nvPr/>
            </p:nvSpPr>
            <p:spPr bwMode="auto">
              <a:xfrm>
                <a:off x="6978650" y="5662425"/>
                <a:ext cx="1062342" cy="4020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spcBef>
                    <a:spcPct val="50000"/>
                  </a:spcBef>
                </a:pPr>
                <a:r>
                  <a:rPr lang="en-US" sz="2000" b="1" dirty="0" smtClean="0">
                    <a:solidFill>
                      <a:srgbClr val="0070C0"/>
                    </a:solidFill>
                  </a:rPr>
                  <a:t>2 </a:t>
                </a:r>
                <a14:m>
                  <m:oMath xmlns:m="http://schemas.openxmlformats.org/officeDocument/2006/math">
                    <m:f>
                      <m:fPr>
                        <m:type m:val="skw"/>
                        <m:ctrlPr>
                          <a:rPr lang="en-US" sz="2000" b="1" i="1" dirty="0" smtClean="0">
                            <a:solidFill>
                              <a:srgbClr val="0070C0"/>
                            </a:solidFill>
                            <a:latin typeface="Cambria Math"/>
                          </a:rPr>
                        </m:ctrlPr>
                      </m:fPr>
                      <m:num>
                        <m:r>
                          <a:rPr lang="en-US" sz="2000" b="1" i="1" dirty="0" smtClean="0">
                            <a:solidFill>
                              <a:srgbClr val="0070C0"/>
                            </a:solidFill>
                            <a:latin typeface="Cambria Math"/>
                          </a:rPr>
                          <m:t>𝟑</m:t>
                        </m:r>
                      </m:num>
                      <m:den>
                        <m:r>
                          <a:rPr lang="en-US" sz="2000" b="1" i="1" dirty="0" smtClean="0">
                            <a:solidFill>
                              <a:srgbClr val="0070C0"/>
                            </a:solidFill>
                            <a:latin typeface="Cambria Math"/>
                          </a:rPr>
                          <m:t>𝟖</m:t>
                        </m:r>
                        <m:r>
                          <a:rPr lang="en-US" sz="2000" b="1" i="1" dirty="0" smtClean="0">
                            <a:solidFill>
                              <a:srgbClr val="0070C0"/>
                            </a:solidFill>
                            <a:latin typeface="Cambria Math"/>
                          </a:rPr>
                          <m:t> </m:t>
                        </m:r>
                      </m:den>
                    </m:f>
                  </m:oMath>
                </a14:m>
                <a:r>
                  <a:rPr lang="en-US" sz="2000" b="1" dirty="0">
                    <a:solidFill>
                      <a:srgbClr val="0070C0"/>
                    </a:solidFill>
                  </a:rPr>
                  <a:t>in.</a:t>
                </a:r>
              </a:p>
            </p:txBody>
          </p:sp>
        </mc:Choice>
        <mc:Fallback>
          <p:sp>
            <p:nvSpPr>
              <p:cNvPr id="19470" name="Rectangle 14"/>
              <p:cNvSpPr>
                <a:spLocks noRot="1" noChangeAspect="1" noMove="1" noResize="1" noEditPoints="1" noAdjustHandles="1" noChangeArrowheads="1" noChangeShapeType="1" noTextEdit="1"/>
              </p:cNvSpPr>
              <p:nvPr/>
            </p:nvSpPr>
            <p:spPr bwMode="auto">
              <a:xfrm>
                <a:off x="6978650" y="5662425"/>
                <a:ext cx="1062342" cy="402098"/>
              </a:xfrm>
              <a:prstGeom prst="rect">
                <a:avLst/>
              </a:prstGeom>
              <a:blipFill rotWithShape="1">
                <a:blip r:embed="rId7" cstate="print"/>
                <a:stretch>
                  <a:fillRect l="-6322" t="-115152" r="-25862" b="-178788"/>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9471" name="Rectangle 15"/>
              <p:cNvSpPr>
                <a:spLocks noChangeArrowheads="1"/>
              </p:cNvSpPr>
              <p:nvPr/>
            </p:nvSpPr>
            <p:spPr bwMode="auto">
              <a:xfrm>
                <a:off x="6973888" y="5995738"/>
                <a:ext cx="1203406" cy="4005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spcBef>
                    <a:spcPct val="50000"/>
                  </a:spcBef>
                </a:pPr>
                <a:r>
                  <a:rPr lang="en-US" sz="2000" b="1" dirty="0" smtClean="0">
                    <a:solidFill>
                      <a:srgbClr val="00386B"/>
                    </a:solidFill>
                  </a:rPr>
                  <a:t>3 </a:t>
                </a:r>
                <a14:m>
                  <m:oMath xmlns:m="http://schemas.openxmlformats.org/officeDocument/2006/math">
                    <m:f>
                      <m:fPr>
                        <m:type m:val="skw"/>
                        <m:ctrlPr>
                          <a:rPr lang="en-US" sz="2000" b="1" dirty="0" smtClean="0">
                            <a:solidFill>
                              <a:srgbClr val="00386B"/>
                            </a:solidFill>
                            <a:latin typeface="Cambria Math"/>
                          </a:rPr>
                        </m:ctrlPr>
                      </m:fPr>
                      <m:num>
                        <m:r>
                          <a:rPr lang="en-US" sz="2000" b="1" i="0" dirty="0" smtClean="0">
                            <a:solidFill>
                              <a:srgbClr val="00386B"/>
                            </a:solidFill>
                            <a:latin typeface="Cambria Math"/>
                          </a:rPr>
                          <m:t>𝟏</m:t>
                        </m:r>
                      </m:num>
                      <m:den>
                        <m:r>
                          <a:rPr lang="en-US" sz="2000" b="1" i="0" dirty="0" smtClean="0">
                            <a:solidFill>
                              <a:srgbClr val="00386B"/>
                            </a:solidFill>
                            <a:latin typeface="Cambria Math"/>
                          </a:rPr>
                          <m:t>𝟏𝟔</m:t>
                        </m:r>
                      </m:den>
                    </m:f>
                  </m:oMath>
                </a14:m>
                <a:r>
                  <a:rPr lang="en-US" sz="2000" b="1" dirty="0">
                    <a:solidFill>
                      <a:srgbClr val="00386B"/>
                    </a:solidFill>
                  </a:rPr>
                  <a:t> in.</a:t>
                </a:r>
              </a:p>
            </p:txBody>
          </p:sp>
        </mc:Choice>
        <mc:Fallback>
          <p:sp>
            <p:nvSpPr>
              <p:cNvPr id="19471" name="Rectangle 15"/>
              <p:cNvSpPr>
                <a:spLocks noRot="1" noChangeAspect="1" noMove="1" noResize="1" noEditPoints="1" noAdjustHandles="1" noChangeArrowheads="1" noChangeShapeType="1" noTextEdit="1"/>
              </p:cNvSpPr>
              <p:nvPr/>
            </p:nvSpPr>
            <p:spPr bwMode="auto">
              <a:xfrm>
                <a:off x="6973888" y="5995738"/>
                <a:ext cx="1203406" cy="400559"/>
              </a:xfrm>
              <a:prstGeom prst="rect">
                <a:avLst/>
              </a:prstGeom>
              <a:blipFill rotWithShape="1">
                <a:blip r:embed="rId8" cstate="print"/>
                <a:stretch>
                  <a:fillRect l="-5076" t="-116923" r="-11675" b="-18307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6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47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46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19464" grpId="0"/>
      <p:bldP spid="19465" grpId="0"/>
      <p:bldP spid="19466" grpId="0"/>
      <p:bldP spid="19467" grpId="0" animBg="1"/>
      <p:bldP spid="19468" grpId="0" animBg="1"/>
      <p:bldP spid="19469" grpId="0" animBg="1"/>
      <p:bldP spid="19470" grpId="0" animBg="1"/>
      <p:bldP spid="194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000" smtClean="0"/>
              <a:t>Metric System</a:t>
            </a:r>
            <a:br>
              <a:rPr lang="en-US" sz="4000" smtClean="0"/>
            </a:br>
            <a:r>
              <a:rPr lang="en-US" sz="4000" smtClean="0"/>
              <a:t>International System of Units (SI)</a:t>
            </a:r>
          </a:p>
        </p:txBody>
      </p:sp>
      <p:sp>
        <p:nvSpPr>
          <p:cNvPr id="24580" name="Text Box 4"/>
          <p:cNvSpPr txBox="1">
            <a:spLocks noChangeArrowheads="1"/>
          </p:cNvSpPr>
          <p:nvPr/>
        </p:nvSpPr>
        <p:spPr bwMode="auto">
          <a:xfrm>
            <a:off x="866775" y="1512888"/>
            <a:ext cx="3978275" cy="1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a:solidFill>
                  <a:srgbClr val="9E0927"/>
                </a:solidFill>
              </a:rPr>
              <a:t>Millimeters and</a:t>
            </a:r>
          </a:p>
          <a:p>
            <a:pPr eaLnBrk="1" hangingPunct="1"/>
            <a:r>
              <a:rPr lang="en-US" sz="4400">
                <a:solidFill>
                  <a:srgbClr val="9E0927"/>
                </a:solidFill>
              </a:rPr>
              <a:t>Centimeters</a:t>
            </a:r>
          </a:p>
        </p:txBody>
      </p:sp>
      <p:sp>
        <p:nvSpPr>
          <p:cNvPr id="24581" name="Text Box 5"/>
          <p:cNvSpPr txBox="1">
            <a:spLocks noChangeArrowheads="1"/>
          </p:cNvSpPr>
          <p:nvPr/>
        </p:nvSpPr>
        <p:spPr bwMode="auto">
          <a:xfrm>
            <a:off x="5872163" y="2190750"/>
            <a:ext cx="2481262"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a:solidFill>
                  <a:srgbClr val="9E0927"/>
                </a:solidFill>
              </a:rPr>
              <a:t>Decimals</a:t>
            </a:r>
          </a:p>
        </p:txBody>
      </p:sp>
      <p:pic>
        <p:nvPicPr>
          <p:cNvPr id="10245" name="Picture 6" descr="rulermetric"/>
          <p:cNvPicPr>
            <a:picLocks noGrp="1" noChangeAspect="1" noChangeArrowheads="1"/>
          </p:cNvPicPr>
          <p:nvPr>
            <p:ph type="body" idx="1"/>
          </p:nvPr>
        </p:nvPicPr>
        <p:blipFill>
          <a:blip r:embed="rId3" cstate="print">
            <a:extLst>
              <a:ext uri="{28A0092B-C50C-407E-A947-70E740481C1C}">
                <a14:useLocalDpi xmlns:a14="http://schemas.microsoft.com/office/drawing/2010/main" xmlns="" val="0"/>
              </a:ext>
            </a:extLst>
          </a:blip>
          <a:srcRect/>
          <a:stretch>
            <a:fillRect/>
          </a:stretch>
        </p:blipFill>
        <p:spPr>
          <a:xfrm>
            <a:off x="957263" y="3627438"/>
            <a:ext cx="3805237" cy="2281237"/>
          </a:xfrm>
          <a:noFill/>
        </p:spPr>
      </p:pic>
      <p:sp>
        <p:nvSpPr>
          <p:cNvPr id="24586" name="AutoShape 10"/>
          <p:cNvSpPr>
            <a:spLocks noChangeArrowheads="1"/>
          </p:cNvSpPr>
          <p:nvPr/>
        </p:nvSpPr>
        <p:spPr bwMode="auto">
          <a:xfrm>
            <a:off x="1846263" y="2986088"/>
            <a:ext cx="152400" cy="685800"/>
          </a:xfrm>
          <a:prstGeom prst="downArrow">
            <a:avLst>
              <a:gd name="adj1" fmla="val 50000"/>
              <a:gd name="adj2" fmla="val 112500"/>
            </a:avLst>
          </a:prstGeom>
          <a:solidFill>
            <a:srgbClr val="E60702"/>
          </a:solidFill>
          <a:ln w="9525">
            <a:solidFill>
              <a:schemeClr val="tx1"/>
            </a:solidFill>
            <a:miter lim="800000"/>
            <a:headEnd/>
            <a:tailEnd/>
          </a:ln>
        </p:spPr>
        <p:txBody>
          <a:bodyPr wrap="none" anchor="ctr"/>
          <a:lstStyle/>
          <a:p>
            <a:endParaRPr lang="en-US"/>
          </a:p>
        </p:txBody>
      </p:sp>
      <p:sp>
        <p:nvSpPr>
          <p:cNvPr id="24587" name="AutoShape 11"/>
          <p:cNvSpPr>
            <a:spLocks noChangeArrowheads="1"/>
          </p:cNvSpPr>
          <p:nvPr/>
        </p:nvSpPr>
        <p:spPr bwMode="auto">
          <a:xfrm>
            <a:off x="3054350" y="2990850"/>
            <a:ext cx="152400" cy="685800"/>
          </a:xfrm>
          <a:prstGeom prst="downArrow">
            <a:avLst>
              <a:gd name="adj1" fmla="val 50000"/>
              <a:gd name="adj2" fmla="val 112500"/>
            </a:avLst>
          </a:prstGeom>
          <a:solidFill>
            <a:srgbClr val="E60702"/>
          </a:solidFill>
          <a:ln w="9525">
            <a:solidFill>
              <a:schemeClr val="tx1"/>
            </a:solidFill>
            <a:miter lim="800000"/>
            <a:headEnd/>
            <a:tailEnd/>
          </a:ln>
        </p:spPr>
        <p:txBody>
          <a:bodyPr wrap="none" anchor="ctr"/>
          <a:lstStyle/>
          <a:p>
            <a:endParaRPr lang="en-US"/>
          </a:p>
        </p:txBody>
      </p:sp>
      <p:sp>
        <p:nvSpPr>
          <p:cNvPr id="24588" name="Text Box 12"/>
          <p:cNvSpPr txBox="1">
            <a:spLocks noChangeArrowheads="1"/>
          </p:cNvSpPr>
          <p:nvPr/>
        </p:nvSpPr>
        <p:spPr bwMode="auto">
          <a:xfrm>
            <a:off x="5861050" y="3519488"/>
            <a:ext cx="26495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1 mm = 0.1 cm</a:t>
            </a:r>
          </a:p>
        </p:txBody>
      </p:sp>
      <p:sp>
        <p:nvSpPr>
          <p:cNvPr id="24589" name="Text Box 13"/>
          <p:cNvSpPr txBox="1">
            <a:spLocks noChangeArrowheads="1"/>
          </p:cNvSpPr>
          <p:nvPr/>
        </p:nvSpPr>
        <p:spPr bwMode="auto">
          <a:xfrm>
            <a:off x="5870575" y="4171950"/>
            <a:ext cx="26495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5 mm = 0.5 cm</a:t>
            </a:r>
          </a:p>
        </p:txBody>
      </p:sp>
      <p:sp>
        <p:nvSpPr>
          <p:cNvPr id="24590" name="Text Box 14"/>
          <p:cNvSpPr txBox="1">
            <a:spLocks noChangeArrowheads="1"/>
          </p:cNvSpPr>
          <p:nvPr/>
        </p:nvSpPr>
        <p:spPr bwMode="auto">
          <a:xfrm>
            <a:off x="5689600" y="4800600"/>
            <a:ext cx="26495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10 mm = 1 cm</a:t>
            </a:r>
          </a:p>
        </p:txBody>
      </p:sp>
      <p:sp>
        <p:nvSpPr>
          <p:cNvPr id="24591" name="AutoShape 15"/>
          <p:cNvSpPr>
            <a:spLocks noChangeArrowheads="1"/>
          </p:cNvSpPr>
          <p:nvPr/>
        </p:nvSpPr>
        <p:spPr bwMode="auto">
          <a:xfrm>
            <a:off x="4562475" y="2974975"/>
            <a:ext cx="152400" cy="685800"/>
          </a:xfrm>
          <a:prstGeom prst="downArrow">
            <a:avLst>
              <a:gd name="adj1" fmla="val 50000"/>
              <a:gd name="adj2" fmla="val 112500"/>
            </a:avLst>
          </a:prstGeom>
          <a:solidFill>
            <a:srgbClr val="E6070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1000" fill="hold"/>
                                        <p:tgtEl>
                                          <p:spTgt spid="24580"/>
                                        </p:tgtEl>
                                        <p:attrNameLst>
                                          <p:attrName>ppt_w</p:attrName>
                                        </p:attrNameLst>
                                      </p:cBhvr>
                                      <p:tavLst>
                                        <p:tav tm="0">
                                          <p:val>
                                            <p:fltVal val="0"/>
                                          </p:val>
                                        </p:tav>
                                        <p:tav tm="100000">
                                          <p:val>
                                            <p:strVal val="#ppt_w"/>
                                          </p:val>
                                        </p:tav>
                                      </p:tavLst>
                                    </p:anim>
                                    <p:anim calcmode="lin" valueType="num">
                                      <p:cBhvr>
                                        <p:cTn id="8" dur="1000" fill="hold"/>
                                        <p:tgtEl>
                                          <p:spTgt spid="24580"/>
                                        </p:tgtEl>
                                        <p:attrNameLst>
                                          <p:attrName>ppt_h</p:attrName>
                                        </p:attrNameLst>
                                      </p:cBhvr>
                                      <p:tavLst>
                                        <p:tav tm="0">
                                          <p:val>
                                            <p:fltVal val="0"/>
                                          </p:val>
                                        </p:tav>
                                        <p:tav tm="100000">
                                          <p:val>
                                            <p:strVal val="#ppt_h"/>
                                          </p:val>
                                        </p:tav>
                                      </p:tavLst>
                                    </p:anim>
                                    <p:anim calcmode="lin" valueType="num">
                                      <p:cBhvr>
                                        <p:cTn id="9" dur="1000" fill="hold"/>
                                        <p:tgtEl>
                                          <p:spTgt spid="2458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580"/>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24581"/>
                                        </p:tgtEl>
                                        <p:attrNameLst>
                                          <p:attrName>style.visibility</p:attrName>
                                        </p:attrNameLst>
                                      </p:cBhvr>
                                      <p:to>
                                        <p:strVal val="visible"/>
                                      </p:to>
                                    </p:set>
                                    <p:anim calcmode="lin" valueType="num">
                                      <p:cBhvr>
                                        <p:cTn id="14" dur="1000" fill="hold"/>
                                        <p:tgtEl>
                                          <p:spTgt spid="24581"/>
                                        </p:tgtEl>
                                        <p:attrNameLst>
                                          <p:attrName>ppt_w</p:attrName>
                                        </p:attrNameLst>
                                      </p:cBhvr>
                                      <p:tavLst>
                                        <p:tav tm="0">
                                          <p:val>
                                            <p:fltVal val="0"/>
                                          </p:val>
                                        </p:tav>
                                        <p:tav tm="100000">
                                          <p:val>
                                            <p:strVal val="#ppt_w"/>
                                          </p:val>
                                        </p:tav>
                                      </p:tavLst>
                                    </p:anim>
                                    <p:anim calcmode="lin" valueType="num">
                                      <p:cBhvr>
                                        <p:cTn id="15" dur="1000" fill="hold"/>
                                        <p:tgtEl>
                                          <p:spTgt spid="24581"/>
                                        </p:tgtEl>
                                        <p:attrNameLst>
                                          <p:attrName>ppt_h</p:attrName>
                                        </p:attrNameLst>
                                      </p:cBhvr>
                                      <p:tavLst>
                                        <p:tav tm="0">
                                          <p:val>
                                            <p:fltVal val="0"/>
                                          </p:val>
                                        </p:tav>
                                        <p:tav tm="100000">
                                          <p:val>
                                            <p:strVal val="#ppt_h"/>
                                          </p:val>
                                        </p:tav>
                                      </p:tavLst>
                                    </p:anim>
                                    <p:anim calcmode="lin" valueType="num">
                                      <p:cBhvr>
                                        <p:cTn id="16" dur="1000" fill="hold"/>
                                        <p:tgtEl>
                                          <p:spTgt spid="2458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45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58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58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58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458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59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4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utoUpdateAnimBg="0"/>
      <p:bldP spid="24581" grpId="0" autoUpdateAnimBg="0"/>
      <p:bldP spid="24586" grpId="0" animBg="1"/>
      <p:bldP spid="24587" grpId="0" animBg="1"/>
      <p:bldP spid="24588" grpId="0"/>
      <p:bldP spid="24589" grpId="0"/>
      <p:bldP spid="24590" grpId="0"/>
      <p:bldP spid="245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00013"/>
            <a:ext cx="6130925" cy="1143000"/>
          </a:xfrm>
        </p:spPr>
        <p:txBody>
          <a:bodyPr/>
          <a:lstStyle/>
          <a:p>
            <a:pPr eaLnBrk="1" hangingPunct="1"/>
            <a:r>
              <a:rPr lang="en-US" sz="4000" smtClean="0"/>
              <a:t>Steps in Using the </a:t>
            </a:r>
            <a:br>
              <a:rPr lang="en-US" sz="4000" smtClean="0"/>
            </a:br>
            <a:r>
              <a:rPr lang="en-US" sz="4000" smtClean="0"/>
              <a:t>Metric (SI) System</a:t>
            </a:r>
          </a:p>
        </p:txBody>
      </p:sp>
      <p:sp>
        <p:nvSpPr>
          <p:cNvPr id="27652" name="Text Box 4"/>
          <p:cNvSpPr>
            <a:spLocks noGrp="1" noChangeArrowheads="1"/>
          </p:cNvSpPr>
          <p:nvPr>
            <p:ph type="body" idx="1"/>
          </p:nvPr>
        </p:nvSpPr>
        <p:spPr>
          <a:xfrm>
            <a:off x="352425" y="1643063"/>
            <a:ext cx="8432800" cy="1511300"/>
          </a:xfrm>
          <a:noFill/>
        </p:spPr>
        <p:txBody>
          <a:bodyPr/>
          <a:lstStyle/>
          <a:p>
            <a:pPr marL="609600" indent="-609600" eaLnBrk="1" hangingPunct="1">
              <a:spcBef>
                <a:spcPct val="0"/>
              </a:spcBef>
              <a:buFontTx/>
              <a:buAutoNum type="arabicPeriod"/>
            </a:pPr>
            <a:r>
              <a:rPr lang="en-US" smtClean="0"/>
              <a:t>Count the number of whole centimeters (cm).</a:t>
            </a:r>
          </a:p>
          <a:p>
            <a:pPr marL="990600" lvl="1" indent="-533400" eaLnBrk="1" hangingPunct="1">
              <a:spcBef>
                <a:spcPct val="0"/>
              </a:spcBef>
              <a:buFontTx/>
              <a:buNone/>
            </a:pPr>
            <a:r>
              <a:rPr lang="en-US" smtClean="0">
                <a:solidFill>
                  <a:srgbClr val="FF0000"/>
                </a:solidFill>
              </a:rPr>
              <a:t>	</a:t>
            </a:r>
            <a:r>
              <a:rPr lang="en-US" smtClean="0">
                <a:solidFill>
                  <a:srgbClr val="9E0927"/>
                </a:solidFill>
              </a:rPr>
              <a:t>These are the larger lines with numbers</a:t>
            </a:r>
          </a:p>
          <a:p>
            <a:pPr marL="990600" lvl="1" indent="-533400" eaLnBrk="1" hangingPunct="1">
              <a:spcBef>
                <a:spcPct val="0"/>
              </a:spcBef>
              <a:buFontTx/>
              <a:buAutoNum type="arabicPeriod"/>
            </a:pPr>
            <a:endParaRPr lang="en-US" smtClean="0">
              <a:solidFill>
                <a:srgbClr val="FF0000"/>
              </a:solidFill>
            </a:endParaRPr>
          </a:p>
          <a:p>
            <a:pPr marL="609600" indent="-609600" eaLnBrk="1" hangingPunct="1">
              <a:spcBef>
                <a:spcPct val="0"/>
              </a:spcBef>
              <a:buFontTx/>
              <a:buAutoNum type="arabicPeriod"/>
            </a:pPr>
            <a:endParaRPr lang="en-US" b="1" smtClean="0">
              <a:solidFill>
                <a:srgbClr val="FF0000"/>
              </a:solidFill>
            </a:endParaRPr>
          </a:p>
          <a:p>
            <a:pPr marL="990600" lvl="1" indent="-533400" eaLnBrk="1" hangingPunct="1">
              <a:spcBef>
                <a:spcPct val="0"/>
              </a:spcBef>
              <a:buFontTx/>
              <a:buAutoNum type="arabicPeriod"/>
            </a:pPr>
            <a:endParaRPr lang="en-US" b="1" smtClean="0">
              <a:solidFill>
                <a:srgbClr val="FF0000"/>
              </a:solidFill>
            </a:endParaRPr>
          </a:p>
        </p:txBody>
      </p:sp>
      <p:pic>
        <p:nvPicPr>
          <p:cNvPr id="11268" name="Picture 6" descr="MCj023272300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5850" y="173038"/>
            <a:ext cx="2863850" cy="150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7" name="Text Box 9"/>
          <p:cNvSpPr txBox="1">
            <a:spLocks noChangeArrowheads="1"/>
          </p:cNvSpPr>
          <p:nvPr/>
        </p:nvSpPr>
        <p:spPr bwMode="auto">
          <a:xfrm>
            <a:off x="338138" y="3157538"/>
            <a:ext cx="8432800"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609600" indent="-609600" eaLnBrk="0" hangingPunct="0">
              <a:defRPr>
                <a:solidFill>
                  <a:schemeClr val="tx1"/>
                </a:solidFill>
                <a:latin typeface="Arial" charset="0"/>
              </a:defRPr>
            </a:lvl1pPr>
            <a:lvl2pPr marL="990600" indent="-5334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3200"/>
              <a:t>2. Count the number of lines after the whole number.</a:t>
            </a:r>
          </a:p>
          <a:p>
            <a:pPr lvl="1" eaLnBrk="1" hangingPunct="1">
              <a:spcBef>
                <a:spcPct val="20000"/>
              </a:spcBef>
            </a:pPr>
            <a:r>
              <a:rPr lang="en-US" sz="2800">
                <a:solidFill>
                  <a:srgbClr val="FF0000"/>
                </a:solidFill>
              </a:rPr>
              <a:t>	</a:t>
            </a:r>
            <a:r>
              <a:rPr lang="en-US" sz="2800">
                <a:solidFill>
                  <a:srgbClr val="9E0927"/>
                </a:solidFill>
              </a:rPr>
              <a:t>The smaller lines are millimeters (mm).</a:t>
            </a:r>
          </a:p>
          <a:p>
            <a:pPr lvl="1" eaLnBrk="1" hangingPunct="1"/>
            <a:endParaRPr lang="en-US" sz="2800">
              <a:solidFill>
                <a:srgbClr val="FF0000"/>
              </a:solidFill>
            </a:endParaRPr>
          </a:p>
          <a:p>
            <a:pPr lvl="1" eaLnBrk="1" hangingPunct="1"/>
            <a:endParaRPr lang="en-US" sz="2800" b="1">
              <a:solidFill>
                <a:srgbClr val="FF0000"/>
              </a:solidFill>
            </a:endParaRPr>
          </a:p>
          <a:p>
            <a:pPr eaLnBrk="1" hangingPunct="1">
              <a:buFontTx/>
              <a:buChar char="•"/>
            </a:pPr>
            <a:endParaRPr lang="en-US" sz="3200" b="1">
              <a:solidFill>
                <a:srgbClr val="FF0000"/>
              </a:solidFill>
            </a:endParaRPr>
          </a:p>
          <a:p>
            <a:pPr lvl="1" eaLnBrk="1" hangingPunct="1">
              <a:buFontTx/>
              <a:buChar char="•"/>
            </a:pPr>
            <a:endParaRPr lang="en-US" sz="2800" b="1">
              <a:solidFill>
                <a:srgbClr val="FF0000"/>
              </a:solidFill>
            </a:endParaRPr>
          </a:p>
        </p:txBody>
      </p:sp>
      <p:sp>
        <p:nvSpPr>
          <p:cNvPr id="27658" name="Text Box 10"/>
          <p:cNvSpPr txBox="1">
            <a:spLocks noChangeArrowheads="1"/>
          </p:cNvSpPr>
          <p:nvPr/>
        </p:nvSpPr>
        <p:spPr bwMode="auto">
          <a:xfrm>
            <a:off x="350838" y="4741863"/>
            <a:ext cx="7924800"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609600" indent="-609600" eaLnBrk="0" hangingPunct="0">
              <a:defRPr>
                <a:solidFill>
                  <a:schemeClr val="tx1"/>
                </a:solidFill>
                <a:latin typeface="Arial" charset="0"/>
              </a:defRPr>
            </a:lvl1pPr>
            <a:lvl2pPr marL="990600" indent="-5334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3200"/>
              <a:t>3. Put in correct terms.</a:t>
            </a:r>
          </a:p>
          <a:p>
            <a:pPr lvl="1" eaLnBrk="1" hangingPunct="1">
              <a:spcBef>
                <a:spcPct val="20000"/>
              </a:spcBef>
            </a:pPr>
            <a:r>
              <a:rPr lang="en-US" sz="2800">
                <a:solidFill>
                  <a:srgbClr val="FF0000"/>
                </a:solidFill>
              </a:rPr>
              <a:t>	</a:t>
            </a:r>
            <a:r>
              <a:rPr lang="en-US" sz="2800">
                <a:solidFill>
                  <a:srgbClr val="9E0927"/>
                </a:solidFill>
              </a:rPr>
              <a:t>Since mm are 1/10th of a cm, if you measure 7 marks after 1 cm, the measure is 1.7 cm or 17 mm long.</a:t>
            </a:r>
          </a:p>
          <a:p>
            <a:pPr lvl="1" eaLnBrk="1" hangingPunct="1"/>
            <a:endParaRPr lang="en-US" sz="2800">
              <a:solidFill>
                <a:srgbClr val="FF0000"/>
              </a:solidFill>
            </a:endParaRPr>
          </a:p>
          <a:p>
            <a:pPr lvl="1" eaLnBrk="1" hangingPunct="1"/>
            <a:endParaRPr lang="en-US" sz="2800" b="1">
              <a:solidFill>
                <a:srgbClr val="FF0000"/>
              </a:solidFill>
            </a:endParaRPr>
          </a:p>
          <a:p>
            <a:pPr lvl="1" eaLnBrk="1" hangingPunct="1"/>
            <a:endParaRPr lang="en-US" sz="2800" b="1">
              <a:solidFill>
                <a:srgbClr val="FF0000"/>
              </a:solidFill>
            </a:endParaRPr>
          </a:p>
          <a:p>
            <a:pPr eaLnBrk="1" hangingPunct="1">
              <a:buFontTx/>
              <a:buChar char="•"/>
            </a:pPr>
            <a:endParaRPr lang="en-US" sz="3200" b="1">
              <a:solidFill>
                <a:srgbClr val="FF0000"/>
              </a:solidFill>
            </a:endParaRPr>
          </a:p>
          <a:p>
            <a:pPr lvl="1" eaLnBrk="1" hangingPunct="1">
              <a:buFontTx/>
              <a:buChar char="•"/>
            </a:pPr>
            <a:endParaRPr lang="en-US" sz="2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ssolve">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7"/>
                                        </p:tgtEl>
                                        <p:attrNameLst>
                                          <p:attrName>style.visibility</p:attrName>
                                        </p:attrNameLst>
                                      </p:cBhvr>
                                      <p:to>
                                        <p:strVal val="visible"/>
                                      </p:to>
                                    </p:set>
                                    <p:animEffect transition="in" filter="dissolve">
                                      <p:cBhvr>
                                        <p:cTn id="12" dur="500"/>
                                        <p:tgtEl>
                                          <p:spTgt spid="276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8"/>
                                        </p:tgtEl>
                                        <p:attrNameLst>
                                          <p:attrName>style.visibility</p:attrName>
                                        </p:attrNameLst>
                                      </p:cBhvr>
                                      <p:to>
                                        <p:strVal val="visible"/>
                                      </p:to>
                                    </p:set>
                                    <p:animEffect transition="in" filter="dissolve">
                                      <p:cBhvr>
                                        <p:cTn id="17" dur="5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utoUpdateAnimBg="0"/>
      <p:bldP spid="27657" grpId="0" autoUpdateAnimBg="0"/>
      <p:bldP spid="27658" grpId="0" autoUpdateAnimBg="0"/>
    </p:bldLst>
  </p:timing>
</p:sld>
</file>

<file path=ppt/theme/theme1.xml><?xml version="1.0" encoding="utf-8"?>
<a:theme xmlns:a="http://schemas.openxmlformats.org/drawingml/2006/main" name="EngineeringCurriculum">
  <a:themeElements>
    <a:clrScheme name="Engineering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gineering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gineering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gineering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gineering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gineering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gineering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gineering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gineering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gineering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gineering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gineering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gineering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gineering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1605</TotalTime>
  <Words>1809</Words>
  <Application>Microsoft Office PowerPoint</Application>
  <PresentationFormat>On-screen Show (4:3)</PresentationFormat>
  <Paragraphs>323</Paragraphs>
  <Slides>25</Slides>
  <Notes>19</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EngineeringCurriculum</vt:lpstr>
      <vt:lpstr>1_Custom Design</vt:lpstr>
      <vt:lpstr>Slide 1</vt:lpstr>
      <vt:lpstr>Why Learn to Measure?</vt:lpstr>
      <vt:lpstr>Measurement Systems</vt:lpstr>
      <vt:lpstr>Slide 4</vt:lpstr>
      <vt:lpstr>Slide 5</vt:lpstr>
      <vt:lpstr>Slide 6</vt:lpstr>
      <vt:lpstr>Let’s Practice</vt:lpstr>
      <vt:lpstr>Metric System International System of Units (SI)</vt:lpstr>
      <vt:lpstr>Steps in Using the  Metric (SI) System</vt:lpstr>
      <vt:lpstr>Let’s Practice</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Let’s Practice</vt:lpstr>
      <vt:lpstr>Let’s Practice</vt:lpstr>
      <vt:lpstr>Image Resources</vt:lpstr>
    </vt:vector>
  </TitlesOfParts>
  <Company>Project Lead The Way,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English and Metric Measurement</dc:title>
  <dc:subject>GTT - Lesson 1.3 - Measurement</dc:subject>
  <dc:creator>GTT Revision Team</dc:creator>
  <cp:lastModifiedBy>hill.storm</cp:lastModifiedBy>
  <cp:revision>52</cp:revision>
  <dcterms:created xsi:type="dcterms:W3CDTF">2008-05-21T19:49:46Z</dcterms:created>
  <dcterms:modified xsi:type="dcterms:W3CDTF">2016-01-06T17:02:52Z</dcterms:modified>
</cp:coreProperties>
</file>