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50" r:id="rId5"/>
  </p:sldMasterIdLst>
  <p:notesMasterIdLst>
    <p:notesMasterId r:id="rId23"/>
  </p:notesMasterIdLst>
  <p:handoutMasterIdLst>
    <p:handoutMasterId r:id="rId24"/>
  </p:handoutMasterIdLst>
  <p:sldIdLst>
    <p:sldId id="256" r:id="rId6"/>
    <p:sldId id="257" r:id="rId7"/>
    <p:sldId id="259" r:id="rId8"/>
    <p:sldId id="266" r:id="rId9"/>
    <p:sldId id="260" r:id="rId10"/>
    <p:sldId id="261" r:id="rId11"/>
    <p:sldId id="262" r:id="rId12"/>
    <p:sldId id="267" r:id="rId13"/>
    <p:sldId id="263" r:id="rId14"/>
    <p:sldId id="264" r:id="rId15"/>
    <p:sldId id="268" r:id="rId16"/>
    <p:sldId id="269" r:id="rId17"/>
    <p:sldId id="272" r:id="rId18"/>
    <p:sldId id="270" r:id="rId19"/>
    <p:sldId id="273" r:id="rId20"/>
    <p:sldId id="265" r:id="rId21"/>
    <p:sldId id="258"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Calvin" initials="D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FF"/>
    <a:srgbClr val="C8E2FF"/>
    <a:srgbClr val="00386B"/>
    <a:srgbClr val="FFFFCC"/>
    <a:srgbClr val="B2B2B2"/>
    <a:srgbClr val="DDDDDD"/>
    <a:srgbClr val="008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5" autoAdjust="0"/>
    <p:restoredTop sz="80746" autoAdjust="0"/>
  </p:normalViewPr>
  <p:slideViewPr>
    <p:cSldViewPr snapToGrid="0">
      <p:cViewPr varScale="1">
        <p:scale>
          <a:sx n="94" d="100"/>
          <a:sy n="94" d="100"/>
        </p:scale>
        <p:origin x="1974" y="84"/>
      </p:cViewPr>
      <p:guideLst>
        <p:guide orient="horz" pos="2160"/>
        <p:guide pos="2880"/>
      </p:guideLst>
    </p:cSldViewPr>
  </p:slideViewPr>
  <p:notesTextViewPr>
    <p:cViewPr>
      <p:scale>
        <a:sx n="100" d="100"/>
        <a:sy n="100" d="100"/>
      </p:scale>
      <p:origin x="0" y="0"/>
    </p:cViewPr>
  </p:notesTextViewPr>
  <p:notesViewPr>
    <p:cSldViewPr snapToGrid="0">
      <p:cViewPr>
        <p:scale>
          <a:sx n="100" d="100"/>
          <a:sy n="100" d="100"/>
        </p:scale>
        <p:origin x="-1890" y="-2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6"/>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r>
              <a:rPr lang="en-US"/>
              <a:t>Computer Modeling Fundamentals</a:t>
            </a:r>
          </a:p>
        </p:txBody>
      </p:sp>
      <p:sp>
        <p:nvSpPr>
          <p:cNvPr id="3079" name="Rectangle 7"/>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r>
              <a:rPr lang="en-US" dirty="0" smtClean="0"/>
              <a:t>PLTW Gateway</a:t>
            </a:r>
            <a:endParaRPr lang="en-US" baseline="30000" dirty="0"/>
          </a:p>
          <a:p>
            <a:pPr>
              <a:defRPr/>
            </a:pPr>
            <a:r>
              <a:rPr lang="en-US" dirty="0"/>
              <a:t>Unit 1 – Lesson 1.5 – Designing For Production</a:t>
            </a:r>
          </a:p>
        </p:txBody>
      </p:sp>
      <p:sp>
        <p:nvSpPr>
          <p:cNvPr id="3080" name="Rectangle 8"/>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latin typeface="Arial" charset="0"/>
                <a:cs typeface="Arial" charset="0"/>
              </a:defRPr>
            </a:lvl1pPr>
          </a:lstStyle>
          <a:p>
            <a:pPr>
              <a:defRPr/>
            </a:pPr>
            <a:r>
              <a:rPr lang="en-US" dirty="0"/>
              <a:t>© 2011 Project Lead The Way, Inc.</a:t>
            </a:r>
          </a:p>
        </p:txBody>
      </p:sp>
      <p:sp>
        <p:nvSpPr>
          <p:cNvPr id="3081" name="Rectangle 9"/>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E116653A-EAE0-4142-BF67-5379708C0143}" type="slidenum">
              <a:rPr lang="en-US"/>
              <a:pPr>
                <a:defRPr/>
              </a:pPr>
              <a:t>‹#›</a:t>
            </a:fld>
            <a:endParaRPr lang="en-US"/>
          </a:p>
        </p:txBody>
      </p:sp>
    </p:spTree>
    <p:extLst>
      <p:ext uri="{BB962C8B-B14F-4D97-AF65-F5344CB8AC3E}">
        <p14:creationId xmlns:p14="http://schemas.microsoft.com/office/powerpoint/2010/main" val="448361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4" name="Rectangle 8"/>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r>
              <a:rPr lang="en-US"/>
              <a:t>Computer Modeling Fundamentals</a:t>
            </a:r>
          </a:p>
        </p:txBody>
      </p:sp>
      <p:sp>
        <p:nvSpPr>
          <p:cNvPr id="14345" name="Rectangle 9"/>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r>
              <a:rPr lang="en-US" dirty="0" smtClean="0"/>
              <a:t>PLTW Gateway</a:t>
            </a:r>
            <a:endParaRPr lang="en-US" baseline="30000" dirty="0"/>
          </a:p>
          <a:p>
            <a:pPr>
              <a:defRPr/>
            </a:pPr>
            <a:r>
              <a:rPr lang="en-US" dirty="0"/>
              <a:t>Unit 1 – Lesson 1.5 – Designing For Production</a:t>
            </a:r>
          </a:p>
        </p:txBody>
      </p:sp>
      <p:sp>
        <p:nvSpPr>
          <p:cNvPr id="13318" name="Rectangle 10"/>
          <p:cNvSpPr>
            <a:spLocks noChangeArrowheads="1"/>
          </p:cNvSpPr>
          <p:nvPr/>
        </p:nvSpPr>
        <p:spPr bwMode="auto">
          <a:xfrm>
            <a:off x="77788" y="858520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a:defRPr/>
            </a:pPr>
            <a:r>
              <a:rPr lang="en-US" sz="1200" dirty="0" smtClean="0"/>
              <a:t>© 2011 Project Lead The Way, Inc.</a:t>
            </a:r>
            <a:endParaRPr lang="en-US" sz="1200" dirty="0"/>
          </a:p>
        </p:txBody>
      </p:sp>
      <p:sp>
        <p:nvSpPr>
          <p:cNvPr id="13319" name="Rectangle 11"/>
          <p:cNvSpPr>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algn="r" defTabSz="931863"/>
            <a:fld id="{200C178B-40CF-409A-8445-DBC5D1B31A62}" type="slidenum">
              <a:rPr lang="en-US" sz="1200"/>
              <a:pPr algn="r" defTabSz="931863"/>
              <a:t>‹#›</a:t>
            </a:fld>
            <a:endParaRPr lang="en-US" sz="1200"/>
          </a:p>
        </p:txBody>
      </p:sp>
    </p:spTree>
    <p:extLst>
      <p:ext uri="{BB962C8B-B14F-4D97-AF65-F5344CB8AC3E}">
        <p14:creationId xmlns:p14="http://schemas.microsoft.com/office/powerpoint/2010/main" val="903685874"/>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Computer Modeling Fundamentals</a:t>
            </a:r>
          </a:p>
        </p:txBody>
      </p:sp>
      <p:sp>
        <p:nvSpPr>
          <p:cNvPr id="1433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1.5 – Designing For Production</a:t>
            </a:r>
          </a:p>
        </p:txBody>
      </p:sp>
      <p:sp>
        <p:nvSpPr>
          <p:cNvPr id="14340" name="Rectangle 2"/>
          <p:cNvSpPr>
            <a:spLocks noGrp="1" noRot="1" noChangeAspect="1" noChangeArrowheads="1" noTextEdit="1"/>
          </p:cNvSpPr>
          <p:nvPr>
            <p:ph type="sldImg"/>
          </p:nvPr>
        </p:nvSpPr>
        <p:spPr>
          <a:ln/>
        </p:spPr>
      </p:sp>
      <p:sp>
        <p:nvSpPr>
          <p:cNvPr id="143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35977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Computer Modeling Fundamentals</a:t>
            </a:r>
          </a:p>
        </p:txBody>
      </p:sp>
      <p:sp>
        <p:nvSpPr>
          <p:cNvPr id="2150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1.5 – Designing For Production</a:t>
            </a: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teacher will demonstrate and students should practice using all of the dynamic viewing functions.</a:t>
            </a:r>
          </a:p>
        </p:txBody>
      </p:sp>
    </p:spTree>
    <p:extLst>
      <p:ext uri="{BB962C8B-B14F-4D97-AF65-F5344CB8AC3E}">
        <p14:creationId xmlns:p14="http://schemas.microsoft.com/office/powerpoint/2010/main" val="2953902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Computer Modeling Fundamentals</a:t>
            </a:r>
          </a:p>
        </p:txBody>
      </p:sp>
      <p:sp>
        <p:nvSpPr>
          <p:cNvPr id="2150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1.5 – Designing For Production</a:t>
            </a: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teacher will demonstrate and students should practice using all of the dynamic viewing functions.</a:t>
            </a:r>
          </a:p>
        </p:txBody>
      </p:sp>
    </p:spTree>
    <p:extLst>
      <p:ext uri="{BB962C8B-B14F-4D97-AF65-F5344CB8AC3E}">
        <p14:creationId xmlns:p14="http://schemas.microsoft.com/office/powerpoint/2010/main" val="757616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Computer Modeling Fundamentals</a:t>
            </a:r>
          </a:p>
        </p:txBody>
      </p:sp>
      <p:sp>
        <p:nvSpPr>
          <p:cNvPr id="2150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1.5 – Designing For Production</a:t>
            </a: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teacher should discuss</a:t>
            </a:r>
            <a:r>
              <a:rPr lang="en-US" baseline="0" dirty="0" smtClean="0"/>
              <a:t> the situation that often occurs when student “lose” the browser or navigation bar</a:t>
            </a:r>
            <a:r>
              <a:rPr lang="en-US" dirty="0" smtClean="0"/>
              <a:t>. Demonstrate how the UI components can be turned on again.</a:t>
            </a:r>
          </a:p>
        </p:txBody>
      </p:sp>
    </p:spTree>
    <p:extLst>
      <p:ext uri="{BB962C8B-B14F-4D97-AF65-F5344CB8AC3E}">
        <p14:creationId xmlns:p14="http://schemas.microsoft.com/office/powerpoint/2010/main" val="2442927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Computer Modeling Fundamentals</a:t>
            </a:r>
          </a:p>
        </p:txBody>
      </p:sp>
      <p:sp>
        <p:nvSpPr>
          <p:cNvPr id="2150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1.5 – Designing For Production</a:t>
            </a: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 sketch that is integral to a feature will be “consumed” by that feature.</a:t>
            </a:r>
            <a:r>
              <a:rPr lang="en-US" baseline="0" dirty="0" smtClean="0"/>
              <a:t> </a:t>
            </a:r>
            <a:r>
              <a:rPr lang="en-US" dirty="0" smtClean="0"/>
              <a:t>You can expand</a:t>
            </a:r>
            <a:r>
              <a:rPr lang="en-US" baseline="0" dirty="0" smtClean="0"/>
              <a:t> a feature in the browser, such as this extrusion, to display the sketches that were used (or consumed) during the creation of the feature. </a:t>
            </a:r>
            <a:endParaRPr lang="en-US" dirty="0" smtClean="0"/>
          </a:p>
        </p:txBody>
      </p:sp>
    </p:spTree>
    <p:extLst>
      <p:ext uri="{BB962C8B-B14F-4D97-AF65-F5344CB8AC3E}">
        <p14:creationId xmlns:p14="http://schemas.microsoft.com/office/powerpoint/2010/main" val="1583024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Computer Modeling Fundamentals</a:t>
            </a:r>
          </a:p>
        </p:txBody>
      </p:sp>
      <p:sp>
        <p:nvSpPr>
          <p:cNvPr id="2150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1.5 – Designing For Production</a:t>
            </a: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smtClean="0"/>
              <a:t>In the browser, consumed sketches are contained within the feature “folder” and can be seen if the feature is expanded. </a:t>
            </a:r>
            <a:r>
              <a:rPr lang="en-US" dirty="0" smtClean="0"/>
              <a:t>If</a:t>
            </a:r>
            <a:r>
              <a:rPr lang="en-US" baseline="0" dirty="0" smtClean="0"/>
              <a:t> a sketch is unconsumed, that is, a sketch is not integral to a feature and is not contained in a feature “folder”, it is likely that the sketch is unnecessary and should be deleted.</a:t>
            </a:r>
            <a:endParaRPr lang="en-US" dirty="0" smtClean="0"/>
          </a:p>
        </p:txBody>
      </p:sp>
    </p:spTree>
    <p:extLst>
      <p:ext uri="{BB962C8B-B14F-4D97-AF65-F5344CB8AC3E}">
        <p14:creationId xmlns:p14="http://schemas.microsoft.com/office/powerpoint/2010/main" val="1599025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Computer Modeling Fundamentals</a:t>
            </a:r>
          </a:p>
        </p:txBody>
      </p:sp>
      <p:sp>
        <p:nvSpPr>
          <p:cNvPr id="2150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1.5 – Designing For Production</a:t>
            </a: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aseline="0" dirty="0" smtClean="0"/>
              <a:t>Note that if a sketch is shared, such that the sketch is used in the creation of more than one feature, the sketch will appear as a separate component in the browser, but the icon associated with the sketch will include a small hand. The icon for a sketch that is </a:t>
            </a:r>
            <a:r>
              <a:rPr lang="en-US" b="1" u="sng" baseline="0" dirty="0" smtClean="0"/>
              <a:t>not</a:t>
            </a:r>
            <a:r>
              <a:rPr lang="en-US" baseline="0" dirty="0" smtClean="0"/>
              <a:t> shared will </a:t>
            </a:r>
            <a:r>
              <a:rPr lang="en-US" baseline="0" dirty="0" smtClean="0"/>
              <a:t>not </a:t>
            </a:r>
            <a:r>
              <a:rPr lang="en-US" baseline="0" dirty="0" smtClean="0"/>
              <a:t>contain a hand. Can you find the unshared sketch in the browser above?</a:t>
            </a:r>
          </a:p>
          <a:p>
            <a:pPr eaLnBrk="1" hangingPunct="1"/>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SHARED sketches should not be deleted. </a:t>
            </a:r>
            <a:endParaRPr lang="en-US" dirty="0" smtClean="0"/>
          </a:p>
          <a:p>
            <a:pPr eaLnBrk="1" hangingPunct="1"/>
            <a:endParaRPr lang="en-US" dirty="0" smtClean="0"/>
          </a:p>
        </p:txBody>
      </p:sp>
    </p:spTree>
    <p:extLst>
      <p:ext uri="{BB962C8B-B14F-4D97-AF65-F5344CB8AC3E}">
        <p14:creationId xmlns:p14="http://schemas.microsoft.com/office/powerpoint/2010/main" val="1599025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Computer Modeling Fundamentals</a:t>
            </a:r>
          </a:p>
        </p:txBody>
      </p:sp>
      <p:sp>
        <p:nvSpPr>
          <p:cNvPr id="2253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1.5 – Designing For Production</a:t>
            </a: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Precise Input</a:t>
            </a:r>
          </a:p>
          <a:p>
            <a:pPr eaLnBrk="1" hangingPunct="1"/>
            <a:r>
              <a:rPr lang="en-US" dirty="0" smtClean="0"/>
              <a:t>Precise input is a method used to plot coordinates. Precise input allows the user to specify precise coordinates when creating a sketch. You can enter coordinates to specify the location for a point. </a:t>
            </a:r>
          </a:p>
        </p:txBody>
      </p:sp>
    </p:spTree>
    <p:extLst>
      <p:ext uri="{BB962C8B-B14F-4D97-AF65-F5344CB8AC3E}">
        <p14:creationId xmlns:p14="http://schemas.microsoft.com/office/powerpoint/2010/main" val="751882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Computer Modeling Fundamentals</a:t>
            </a:r>
          </a:p>
        </p:txBody>
      </p:sp>
      <p:sp>
        <p:nvSpPr>
          <p:cNvPr id="2355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1.5 – Designing For Production</a:t>
            </a:r>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17113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Computer Modeling Fundamentals</a:t>
            </a:r>
          </a:p>
        </p:txBody>
      </p:sp>
      <p:sp>
        <p:nvSpPr>
          <p:cNvPr id="1536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1.5 – Designing For Production</a:t>
            </a:r>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.idw stands for Inventor drawing file</a:t>
            </a:r>
          </a:p>
          <a:p>
            <a:pPr eaLnBrk="1" hangingPunct="1"/>
            <a:r>
              <a:rPr lang="en-US" smtClean="0"/>
              <a:t>.iam stands for Inventor assembly file</a:t>
            </a:r>
          </a:p>
          <a:p>
            <a:pPr eaLnBrk="1" hangingPunct="1"/>
            <a:r>
              <a:rPr lang="en-US" smtClean="0"/>
              <a:t>.ipt stands for Inventor part file</a:t>
            </a:r>
          </a:p>
          <a:p>
            <a:pPr eaLnBrk="1" hangingPunct="1"/>
            <a:r>
              <a:rPr lang="en-US" smtClean="0"/>
              <a:t>.ipn stands for Inventor presentation file</a:t>
            </a:r>
          </a:p>
        </p:txBody>
      </p:sp>
    </p:spTree>
    <p:extLst>
      <p:ext uri="{BB962C8B-B14F-4D97-AF65-F5344CB8AC3E}">
        <p14:creationId xmlns:p14="http://schemas.microsoft.com/office/powerpoint/2010/main" val="1218572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Computer Modeling Fundamentals</a:t>
            </a:r>
          </a:p>
        </p:txBody>
      </p:sp>
      <p:sp>
        <p:nvSpPr>
          <p:cNvPr id="1638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1.5 – Designing For Production</a:t>
            </a:r>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students how to use the </a:t>
            </a:r>
            <a:r>
              <a:rPr lang="en-US" i="1" smtClean="0"/>
              <a:t>help</a:t>
            </a:r>
            <a:r>
              <a:rPr lang="en-US" smtClean="0"/>
              <a:t> command to find answers to their questions.</a:t>
            </a:r>
          </a:p>
        </p:txBody>
      </p:sp>
    </p:spTree>
    <p:extLst>
      <p:ext uri="{BB962C8B-B14F-4D97-AF65-F5344CB8AC3E}">
        <p14:creationId xmlns:p14="http://schemas.microsoft.com/office/powerpoint/2010/main" val="206507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Computer Modeling Fundamentals</a:t>
            </a:r>
          </a:p>
        </p:txBody>
      </p:sp>
      <p:sp>
        <p:nvSpPr>
          <p:cNvPr id="1638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1.5 – Designing For Production</a:t>
            </a:r>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80531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Computer Modeling Fundamentals</a:t>
            </a:r>
          </a:p>
        </p:txBody>
      </p:sp>
      <p:sp>
        <p:nvSpPr>
          <p:cNvPr id="1741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1.5 – Designing For Production</a:t>
            </a: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3755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Computer Modeling Fundamentals</a:t>
            </a:r>
          </a:p>
        </p:txBody>
      </p:sp>
      <p:sp>
        <p:nvSpPr>
          <p:cNvPr id="1843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1.5 – Designing For Production</a:t>
            </a:r>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Demonstrate that ESC on the keyboard cancels a command.</a:t>
            </a:r>
          </a:p>
        </p:txBody>
      </p:sp>
    </p:spTree>
    <p:extLst>
      <p:ext uri="{BB962C8B-B14F-4D97-AF65-F5344CB8AC3E}">
        <p14:creationId xmlns:p14="http://schemas.microsoft.com/office/powerpoint/2010/main" val="4202025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Computer Modeling Fundamentals</a:t>
            </a:r>
          </a:p>
        </p:txBody>
      </p:sp>
      <p:sp>
        <p:nvSpPr>
          <p:cNvPr id="1945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1.5 – Designing For Production</a:t>
            </a:r>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Students should experience sketching in the 3D Modeling software before you discuss this slide. Ask whether they noticed symbols that appeared as they sketched. These clues or symbols show alignments or constraints that the software assumes you want.</a:t>
            </a:r>
          </a:p>
        </p:txBody>
      </p:sp>
    </p:spTree>
    <p:extLst>
      <p:ext uri="{BB962C8B-B14F-4D97-AF65-F5344CB8AC3E}">
        <p14:creationId xmlns:p14="http://schemas.microsoft.com/office/powerpoint/2010/main" val="4215847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Computer Modeling Fundamentals</a:t>
            </a:r>
          </a:p>
        </p:txBody>
      </p:sp>
      <p:sp>
        <p:nvSpPr>
          <p:cNvPr id="1945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1.5 – Designing For Production</a:t>
            </a:r>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004187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mtClean="0"/>
              <a:t>Computer Modeling Fundamentals</a:t>
            </a:r>
          </a:p>
        </p:txBody>
      </p:sp>
      <p:sp>
        <p:nvSpPr>
          <p:cNvPr id="2048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dirty="0" smtClean="0"/>
              <a:t>PLTW Gateway®</a:t>
            </a:r>
            <a:endParaRPr lang="en-US" baseline="30000" dirty="0" smtClean="0"/>
          </a:p>
          <a:p>
            <a:pPr eaLnBrk="1" hangingPunct="1"/>
            <a:r>
              <a:rPr lang="en-US" dirty="0" smtClean="0"/>
              <a:t>Unit 1 – Lesson 1.5 – Designing For Production</a:t>
            </a: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6904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75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283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2098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9F15D3-1DAC-4309-A21B-B32F106A35AA}" type="slidenum">
              <a:rPr lang="en-US"/>
              <a:pPr>
                <a:defRPr/>
              </a:pPr>
              <a:t>‹#›</a:t>
            </a:fld>
            <a:endParaRPr lang="en-US"/>
          </a:p>
        </p:txBody>
      </p:sp>
    </p:spTree>
    <p:extLst>
      <p:ext uri="{BB962C8B-B14F-4D97-AF65-F5344CB8AC3E}">
        <p14:creationId xmlns:p14="http://schemas.microsoft.com/office/powerpoint/2010/main" val="2081611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29A7CA-52E7-4237-85A7-EE9AB7BFEE95}" type="slidenum">
              <a:rPr lang="en-US"/>
              <a:pPr>
                <a:defRPr/>
              </a:pPr>
              <a:t>‹#›</a:t>
            </a:fld>
            <a:endParaRPr lang="en-US"/>
          </a:p>
        </p:txBody>
      </p:sp>
    </p:spTree>
    <p:extLst>
      <p:ext uri="{BB962C8B-B14F-4D97-AF65-F5344CB8AC3E}">
        <p14:creationId xmlns:p14="http://schemas.microsoft.com/office/powerpoint/2010/main" val="434133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75C096-37AC-4EA1-B44E-D58A81F5AFD8}" type="slidenum">
              <a:rPr lang="en-US"/>
              <a:pPr>
                <a:defRPr/>
              </a:pPr>
              <a:t>‹#›</a:t>
            </a:fld>
            <a:endParaRPr lang="en-US"/>
          </a:p>
        </p:txBody>
      </p:sp>
    </p:spTree>
    <p:extLst>
      <p:ext uri="{BB962C8B-B14F-4D97-AF65-F5344CB8AC3E}">
        <p14:creationId xmlns:p14="http://schemas.microsoft.com/office/powerpoint/2010/main" val="1087126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209EC1-0C1C-48DD-8476-3C51219BA431}" type="slidenum">
              <a:rPr lang="en-US"/>
              <a:pPr>
                <a:defRPr/>
              </a:pPr>
              <a:t>‹#›</a:t>
            </a:fld>
            <a:endParaRPr lang="en-US"/>
          </a:p>
        </p:txBody>
      </p:sp>
    </p:spTree>
    <p:extLst>
      <p:ext uri="{BB962C8B-B14F-4D97-AF65-F5344CB8AC3E}">
        <p14:creationId xmlns:p14="http://schemas.microsoft.com/office/powerpoint/2010/main" val="4292126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31BE21-7629-4EBD-88CB-2BC1ABD1071F}" type="slidenum">
              <a:rPr lang="en-US"/>
              <a:pPr>
                <a:defRPr/>
              </a:pPr>
              <a:t>‹#›</a:t>
            </a:fld>
            <a:endParaRPr lang="en-US"/>
          </a:p>
        </p:txBody>
      </p:sp>
    </p:spTree>
    <p:extLst>
      <p:ext uri="{BB962C8B-B14F-4D97-AF65-F5344CB8AC3E}">
        <p14:creationId xmlns:p14="http://schemas.microsoft.com/office/powerpoint/2010/main" val="3600777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49A2C4-C67D-441B-B6EF-C44A16706CD4}" type="slidenum">
              <a:rPr lang="en-US"/>
              <a:pPr>
                <a:defRPr/>
              </a:pPr>
              <a:t>‹#›</a:t>
            </a:fld>
            <a:endParaRPr lang="en-US"/>
          </a:p>
        </p:txBody>
      </p:sp>
    </p:spTree>
    <p:extLst>
      <p:ext uri="{BB962C8B-B14F-4D97-AF65-F5344CB8AC3E}">
        <p14:creationId xmlns:p14="http://schemas.microsoft.com/office/powerpoint/2010/main" val="263922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D78B2E-2D11-4253-9763-BB56F42F86CA}" type="slidenum">
              <a:rPr lang="en-US"/>
              <a:pPr>
                <a:defRPr/>
              </a:pPr>
              <a:t>‹#›</a:t>
            </a:fld>
            <a:endParaRPr lang="en-US"/>
          </a:p>
        </p:txBody>
      </p:sp>
    </p:spTree>
    <p:extLst>
      <p:ext uri="{BB962C8B-B14F-4D97-AF65-F5344CB8AC3E}">
        <p14:creationId xmlns:p14="http://schemas.microsoft.com/office/powerpoint/2010/main" val="169574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350D7E-2649-43CE-AAB1-04D202A37E72}" type="slidenum">
              <a:rPr lang="en-US"/>
              <a:pPr>
                <a:defRPr/>
              </a:pPr>
              <a:t>‹#›</a:t>
            </a:fld>
            <a:endParaRPr lang="en-US"/>
          </a:p>
        </p:txBody>
      </p:sp>
    </p:spTree>
    <p:extLst>
      <p:ext uri="{BB962C8B-B14F-4D97-AF65-F5344CB8AC3E}">
        <p14:creationId xmlns:p14="http://schemas.microsoft.com/office/powerpoint/2010/main" val="117283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3428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E40FEE-51A5-47F4-B770-2F5D9922127D}" type="slidenum">
              <a:rPr lang="en-US"/>
              <a:pPr>
                <a:defRPr/>
              </a:pPr>
              <a:t>‹#›</a:t>
            </a:fld>
            <a:endParaRPr lang="en-US"/>
          </a:p>
        </p:txBody>
      </p:sp>
    </p:spTree>
    <p:extLst>
      <p:ext uri="{BB962C8B-B14F-4D97-AF65-F5344CB8AC3E}">
        <p14:creationId xmlns:p14="http://schemas.microsoft.com/office/powerpoint/2010/main" val="37681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5F8ED-D54C-44EC-8B11-B34E28B16FBD}" type="slidenum">
              <a:rPr lang="en-US"/>
              <a:pPr>
                <a:defRPr/>
              </a:pPr>
              <a:t>‹#›</a:t>
            </a:fld>
            <a:endParaRPr lang="en-US"/>
          </a:p>
        </p:txBody>
      </p:sp>
    </p:spTree>
    <p:extLst>
      <p:ext uri="{BB962C8B-B14F-4D97-AF65-F5344CB8AC3E}">
        <p14:creationId xmlns:p14="http://schemas.microsoft.com/office/powerpoint/2010/main" val="3633922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F230CF-AA92-449D-A0F0-FEDCFE25D5E2}" type="slidenum">
              <a:rPr lang="en-US"/>
              <a:pPr>
                <a:defRPr/>
              </a:pPr>
              <a:t>‹#›</a:t>
            </a:fld>
            <a:endParaRPr lang="en-US"/>
          </a:p>
        </p:txBody>
      </p:sp>
    </p:spTree>
    <p:extLst>
      <p:ext uri="{BB962C8B-B14F-4D97-AF65-F5344CB8AC3E}">
        <p14:creationId xmlns:p14="http://schemas.microsoft.com/office/powerpoint/2010/main" val="1995864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4FDADC-C260-480C-ABBD-F25151D8B05D}" type="slidenum">
              <a:rPr lang="en-US"/>
              <a:pPr>
                <a:defRPr/>
              </a:pPr>
              <a:t>‹#›</a:t>
            </a:fld>
            <a:endParaRPr lang="en-US"/>
          </a:p>
        </p:txBody>
      </p:sp>
    </p:spTree>
    <p:extLst>
      <p:ext uri="{BB962C8B-B14F-4D97-AF65-F5344CB8AC3E}">
        <p14:creationId xmlns:p14="http://schemas.microsoft.com/office/powerpoint/2010/main" val="283934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1145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3793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302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4347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44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64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346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PLTW_Logo_Print Fina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71600" y="352425"/>
            <a:ext cx="6400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7494034-E225-41D4-B66C-653A9FE658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rgbClr val="00386B"/>
          </a:solidFill>
          <a:latin typeface="+mj-lt"/>
          <a:ea typeface="+mj-ea"/>
          <a:cs typeface="+mj-cs"/>
        </a:defRPr>
      </a:lvl1pPr>
      <a:lvl2pPr algn="ctr" rtl="0" eaLnBrk="0" fontAlgn="base" hangingPunct="0">
        <a:spcBef>
          <a:spcPct val="0"/>
        </a:spcBef>
        <a:spcAft>
          <a:spcPct val="0"/>
        </a:spcAft>
        <a:defRPr sz="4400">
          <a:solidFill>
            <a:srgbClr val="00386B"/>
          </a:solidFill>
          <a:latin typeface="Arial" charset="0"/>
        </a:defRPr>
      </a:lvl2pPr>
      <a:lvl3pPr algn="ctr" rtl="0" eaLnBrk="0" fontAlgn="base" hangingPunct="0">
        <a:spcBef>
          <a:spcPct val="0"/>
        </a:spcBef>
        <a:spcAft>
          <a:spcPct val="0"/>
        </a:spcAft>
        <a:defRPr sz="4400">
          <a:solidFill>
            <a:srgbClr val="00386B"/>
          </a:solidFill>
          <a:latin typeface="Arial" charset="0"/>
        </a:defRPr>
      </a:lvl3pPr>
      <a:lvl4pPr algn="ctr" rtl="0" eaLnBrk="0" fontAlgn="base" hangingPunct="0">
        <a:spcBef>
          <a:spcPct val="0"/>
        </a:spcBef>
        <a:spcAft>
          <a:spcPct val="0"/>
        </a:spcAft>
        <a:defRPr sz="4400">
          <a:solidFill>
            <a:srgbClr val="00386B"/>
          </a:solidFill>
          <a:latin typeface="Arial" charset="0"/>
        </a:defRPr>
      </a:lvl4pPr>
      <a:lvl5pPr algn="ctr" rtl="0" eaLnBrk="0" fontAlgn="base" hangingPunct="0">
        <a:spcBef>
          <a:spcPct val="0"/>
        </a:spcBef>
        <a:spcAft>
          <a:spcPct val="0"/>
        </a:spcAft>
        <a:defRPr sz="4400">
          <a:solidFill>
            <a:srgbClr val="00386B"/>
          </a:solidFill>
          <a:latin typeface="Arial" charset="0"/>
        </a:defRPr>
      </a:lvl5pPr>
      <a:lvl6pPr marL="457200" algn="ctr" rtl="0" fontAlgn="base">
        <a:spcBef>
          <a:spcPct val="0"/>
        </a:spcBef>
        <a:spcAft>
          <a:spcPct val="0"/>
        </a:spcAft>
        <a:defRPr sz="4400">
          <a:solidFill>
            <a:srgbClr val="0000FF"/>
          </a:solidFill>
          <a:latin typeface="Arial" charset="0"/>
        </a:defRPr>
      </a:lvl6pPr>
      <a:lvl7pPr marL="914400" algn="ctr" rtl="0" fontAlgn="base">
        <a:spcBef>
          <a:spcPct val="0"/>
        </a:spcBef>
        <a:spcAft>
          <a:spcPct val="0"/>
        </a:spcAft>
        <a:defRPr sz="4400">
          <a:solidFill>
            <a:srgbClr val="0000FF"/>
          </a:solidFill>
          <a:latin typeface="Arial" charset="0"/>
        </a:defRPr>
      </a:lvl7pPr>
      <a:lvl8pPr marL="1371600" algn="ctr" rtl="0" fontAlgn="base">
        <a:spcBef>
          <a:spcPct val="0"/>
        </a:spcBef>
        <a:spcAft>
          <a:spcPct val="0"/>
        </a:spcAft>
        <a:defRPr sz="4400">
          <a:solidFill>
            <a:srgbClr val="0000FF"/>
          </a:solidFill>
          <a:latin typeface="Arial" charset="0"/>
        </a:defRPr>
      </a:lvl8pPr>
      <a:lvl9pPr marL="1828800" algn="ctr" rtl="0" fontAlgn="base">
        <a:spcBef>
          <a:spcPct val="0"/>
        </a:spcBef>
        <a:spcAft>
          <a:spcPct val="0"/>
        </a:spcAft>
        <a:defRPr sz="44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400800" cy="838200"/>
          </a:xfrm>
          <a:prstGeom prst="rect">
            <a:avLst/>
          </a:prstGeom>
        </p:spPr>
        <p:txBody>
          <a:bodyPr>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3800" b="1" kern="0" dirty="0" smtClean="0">
                <a:solidFill>
                  <a:srgbClr val="002060"/>
                </a:solidFill>
                <a:latin typeface="Arial" panose="020B0604020202020204" pitchFamily="34" charset="0"/>
                <a:cs typeface="Arial" panose="020B0604020202020204" pitchFamily="34" charset="0"/>
              </a:rPr>
              <a:t>3D Computer Modeling</a:t>
            </a:r>
          </a:p>
          <a:p>
            <a:pPr marL="0" indent="0" algn="ctr">
              <a:buNone/>
            </a:pPr>
            <a:r>
              <a:rPr lang="en-US" b="1" kern="0" dirty="0" smtClean="0">
                <a:solidFill>
                  <a:srgbClr val="002060"/>
                </a:solidFill>
                <a:latin typeface="Arial" panose="020B0604020202020204" pitchFamily="34" charset="0"/>
                <a:cs typeface="Arial" panose="020B0604020202020204" pitchFamily="34" charset="0"/>
              </a:rPr>
              <a:t>Using Inventor™</a:t>
            </a:r>
            <a:endParaRPr lang="en-US" b="1" kern="0" dirty="0">
              <a:solidFill>
                <a:srgbClr val="002060"/>
              </a:solidFill>
              <a:latin typeface="Arial" panose="020B0604020202020204" pitchFamily="34" charset="0"/>
              <a:cs typeface="Arial" panose="020B0604020202020204" pitchFamily="34" charset="0"/>
            </a:endParaRPr>
          </a:p>
        </p:txBody>
      </p:sp>
      <p:sp>
        <p:nvSpPr>
          <p:cNvPr id="5" name="Footer Placeholder 3"/>
          <p:cNvSpPr>
            <a:spLocks noGrp="1"/>
          </p:cNvSpPr>
          <p:nvPr>
            <p:ph type="ftr" sz="quarter" idx="11"/>
          </p:nvPr>
        </p:nvSpPr>
        <p:spPr>
          <a:xfrm>
            <a:off x="6858000" y="6629400"/>
            <a:ext cx="2209800" cy="228600"/>
          </a:xfrm>
        </p:spPr>
        <p:txBody>
          <a:bodyPr/>
          <a:lstStyle/>
          <a:p>
            <a:pPr algn="r"/>
            <a:r>
              <a:rPr lang="en-US" sz="800" dirty="0" smtClean="0">
                <a:latin typeface="Arial" panose="020B0604020202020204" pitchFamily="34" charset="0"/>
                <a:cs typeface="Arial" panose="020B0604020202020204" pitchFamily="34" charset="0"/>
              </a:rPr>
              <a:t>© 2011 Project Lead The Way, Inc.</a:t>
            </a:r>
            <a:endParaRPr lang="en-US" sz="800" dirty="0">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Design and Modeling</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4162" y="2236597"/>
            <a:ext cx="5557294" cy="312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p:txBody>
          <a:bodyPr/>
          <a:lstStyle/>
          <a:p>
            <a:pPr eaLnBrk="1" hangingPunct="1"/>
            <a:r>
              <a:rPr lang="en-US" smtClean="0"/>
              <a:t>Dynamic Viewing Functions</a:t>
            </a:r>
          </a:p>
        </p:txBody>
      </p:sp>
      <p:graphicFrame>
        <p:nvGraphicFramePr>
          <p:cNvPr id="35918" name="Group 78"/>
          <p:cNvGraphicFramePr>
            <a:graphicFrameLocks noGrp="1"/>
          </p:cNvGraphicFramePr>
          <p:nvPr>
            <p:ph idx="4294967295"/>
          </p:nvPr>
        </p:nvGraphicFramePr>
        <p:xfrm>
          <a:off x="6337300" y="4071938"/>
          <a:ext cx="2806700" cy="2560635"/>
        </p:xfrm>
        <a:graphic>
          <a:graphicData uri="http://schemas.openxmlformats.org/drawingml/2006/table">
            <a:tbl>
              <a:tblPr/>
              <a:tblGrid>
                <a:gridCol w="814388"/>
                <a:gridCol w="1992312"/>
              </a:tblGrid>
              <a:tr h="3658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726" marB="45726"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Pan</a:t>
                      </a:r>
                    </a:p>
                  </a:txBody>
                  <a:tcPr marT="45726" marB="45726" horzOverflow="overflow">
                    <a:lnL>
                      <a:noFill/>
                    </a:lnL>
                    <a:lnR cap="flat">
                      <a:noFill/>
                    </a:lnR>
                    <a:lnT cap="flat">
                      <a:noFill/>
                    </a:lnT>
                    <a:lnB>
                      <a:noFill/>
                    </a:lnB>
                    <a:lnTlToBr>
                      <a:noFill/>
                    </a:lnTlToBr>
                    <a:lnBlToTr>
                      <a:noFill/>
                    </a:lnBlToTr>
                    <a:noFill/>
                  </a:tcPr>
                </a:tc>
              </a:tr>
              <a:tr h="3658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Zoom </a:t>
                      </a:r>
                    </a:p>
                  </a:txBody>
                  <a:tcPr marT="45726" marB="45726" horzOverflow="overflow">
                    <a:lnL>
                      <a:noFill/>
                    </a:lnL>
                    <a:lnR cap="flat">
                      <a:noFill/>
                    </a:lnR>
                    <a:lnT>
                      <a:noFill/>
                    </a:lnT>
                    <a:lnB>
                      <a:noFill/>
                    </a:lnB>
                    <a:lnTlToBr>
                      <a:noFill/>
                    </a:lnTlToBr>
                    <a:lnBlToTr>
                      <a:noFill/>
                    </a:lnBlToTr>
                    <a:noFill/>
                  </a:tcPr>
                </a:tc>
              </a:tr>
              <a:tr h="3658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Zoom Window</a:t>
                      </a:r>
                    </a:p>
                  </a:txBody>
                  <a:tcPr marT="45726" marB="45726" horzOverflow="overflow">
                    <a:lnL>
                      <a:noFill/>
                    </a:lnL>
                    <a:lnR cap="flat">
                      <a:noFill/>
                    </a:lnR>
                    <a:lnT>
                      <a:noFill/>
                    </a:lnT>
                    <a:lnB>
                      <a:noFill/>
                    </a:lnB>
                    <a:lnTlToBr>
                      <a:noFill/>
                    </a:lnTlToBr>
                    <a:lnBlToTr>
                      <a:noFill/>
                    </a:lnBlToTr>
                    <a:noFill/>
                  </a:tcPr>
                </a:tc>
              </a:tr>
              <a:tr h="3658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Zoom All</a:t>
                      </a:r>
                    </a:p>
                  </a:txBody>
                  <a:tcPr marT="45726" marB="45726" horzOverflow="overflow">
                    <a:lnL>
                      <a:noFill/>
                    </a:lnL>
                    <a:lnR cap="flat">
                      <a:noFill/>
                    </a:lnR>
                    <a:lnT>
                      <a:noFill/>
                    </a:lnT>
                    <a:lnB>
                      <a:noFill/>
                    </a:lnB>
                    <a:lnTlToBr>
                      <a:noFill/>
                    </a:lnTlToBr>
                    <a:lnBlToTr>
                      <a:noFill/>
                    </a:lnBlToTr>
                    <a:noFill/>
                  </a:tcPr>
                </a:tc>
              </a:tr>
              <a:tr h="3658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Zoom Selected</a:t>
                      </a:r>
                    </a:p>
                  </a:txBody>
                  <a:tcPr marT="45726" marB="45726" horzOverflow="overflow">
                    <a:lnL>
                      <a:noFill/>
                    </a:lnL>
                    <a:lnR cap="flat">
                      <a:noFill/>
                    </a:lnR>
                    <a:lnT>
                      <a:noFill/>
                    </a:lnT>
                    <a:lnB>
                      <a:noFill/>
                    </a:lnB>
                    <a:lnTlToBr>
                      <a:noFill/>
                    </a:lnTlToBr>
                    <a:lnBlToTr>
                      <a:noFill/>
                    </a:lnBlToTr>
                    <a:noFill/>
                  </a:tcPr>
                </a:tc>
              </a:tr>
              <a:tr h="3658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Dynamic Rotation</a:t>
                      </a:r>
                    </a:p>
                  </a:txBody>
                  <a:tcPr marT="45726" marB="45726" horzOverflow="overflow">
                    <a:lnL>
                      <a:noFill/>
                    </a:lnL>
                    <a:lnR cap="flat">
                      <a:noFill/>
                    </a:lnR>
                    <a:lnT>
                      <a:noFill/>
                    </a:lnT>
                    <a:lnB>
                      <a:noFill/>
                    </a:lnB>
                    <a:lnTlToBr>
                      <a:noFill/>
                    </a:lnTlToBr>
                    <a:lnBlToTr>
                      <a:noFill/>
                    </a:lnBlToTr>
                    <a:noFill/>
                  </a:tcPr>
                </a:tc>
              </a:tr>
              <a:tr h="3658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6" marB="45726"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Look At</a:t>
                      </a:r>
                    </a:p>
                  </a:txBody>
                  <a:tcPr marT="45726" marB="45726" horzOverflow="overflow">
                    <a:lnL>
                      <a:noFill/>
                    </a:lnL>
                    <a:lnR cap="flat">
                      <a:noFill/>
                    </a:lnR>
                    <a:lnT>
                      <a:noFill/>
                    </a:lnT>
                    <a:lnB cap="flat">
                      <a:noFill/>
                    </a:lnB>
                    <a:lnTlToBr>
                      <a:noFill/>
                    </a:lnTlToBr>
                    <a:lnBlToTr>
                      <a:noFill/>
                    </a:lnBlToTr>
                    <a:noFill/>
                  </a:tcPr>
                </a:tc>
              </a:tr>
            </a:tbl>
          </a:graphicData>
        </a:graphic>
      </p:graphicFrame>
      <p:sp>
        <p:nvSpPr>
          <p:cNvPr id="35847" name="Text Box 7"/>
          <p:cNvSpPr txBox="1">
            <a:spLocks noChangeArrowheads="1"/>
          </p:cNvSpPr>
          <p:nvPr/>
        </p:nvSpPr>
        <p:spPr bwMode="auto">
          <a:xfrm>
            <a:off x="1919288" y="2992438"/>
            <a:ext cx="31257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t>Located on View Ribbon Tab</a:t>
            </a:r>
          </a:p>
          <a:p>
            <a:pPr eaLnBrk="1" hangingPunct="1"/>
            <a:endParaRPr lang="en-US" sz="1600" b="1" dirty="0"/>
          </a:p>
          <a:p>
            <a:pPr eaLnBrk="1" hangingPunct="1"/>
            <a:r>
              <a:rPr lang="en-US" sz="1600" b="1" dirty="0"/>
              <a:t>Used to Zoom and Pan to reposition the sketch</a:t>
            </a:r>
          </a:p>
        </p:txBody>
      </p:sp>
      <p:pic>
        <p:nvPicPr>
          <p:cNvPr id="35848" name="Picture 8"/>
          <p:cNvPicPr>
            <a:picLocks noChangeAspect="1" noChangeArrowheads="1"/>
          </p:cNvPicPr>
          <p:nvPr/>
        </p:nvPicPr>
        <p:blipFill>
          <a:blip r:embed="rId4">
            <a:clrChange>
              <a:clrFrom>
                <a:srgbClr val="D4D0C8"/>
              </a:clrFrom>
              <a:clrTo>
                <a:srgbClr val="D4D0C8">
                  <a:alpha val="0"/>
                </a:srgbClr>
              </a:clrTo>
            </a:clrChange>
            <a:extLst>
              <a:ext uri="{28A0092B-C50C-407E-A947-70E740481C1C}">
                <a14:useLocalDpi xmlns:a14="http://schemas.microsoft.com/office/drawing/2010/main" val="0"/>
              </a:ext>
            </a:extLst>
          </a:blip>
          <a:srcRect/>
          <a:stretch>
            <a:fillRect/>
          </a:stretch>
        </p:blipFill>
        <p:spPr bwMode="auto">
          <a:xfrm>
            <a:off x="6621463" y="5213350"/>
            <a:ext cx="38893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3" name="Picture 43"/>
          <p:cNvPicPr>
            <a:picLocks noChangeAspect="1" noChangeArrowheads="1"/>
          </p:cNvPicPr>
          <p:nvPr/>
        </p:nvPicPr>
        <p:blipFill>
          <a:blip r:embed="rId5">
            <a:clrChange>
              <a:clrFrom>
                <a:srgbClr val="D4D0C8"/>
              </a:clrFrom>
              <a:clrTo>
                <a:srgbClr val="D4D0C8">
                  <a:alpha val="0"/>
                </a:srgbClr>
              </a:clrTo>
            </a:clrChange>
            <a:extLst>
              <a:ext uri="{28A0092B-C50C-407E-A947-70E740481C1C}">
                <a14:useLocalDpi xmlns:a14="http://schemas.microsoft.com/office/drawing/2010/main" val="0"/>
              </a:ext>
            </a:extLst>
          </a:blip>
          <a:srcRect t="-4445"/>
          <a:stretch>
            <a:fillRect/>
          </a:stretch>
        </p:blipFill>
        <p:spPr bwMode="auto">
          <a:xfrm>
            <a:off x="6653213" y="4878388"/>
            <a:ext cx="3984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4" name="Picture 44"/>
          <p:cNvPicPr>
            <a:picLocks noChangeAspect="1" noChangeArrowheads="1"/>
          </p:cNvPicPr>
          <p:nvPr/>
        </p:nvPicPr>
        <p:blipFill>
          <a:blip r:embed="rId6">
            <a:clrChange>
              <a:clrFrom>
                <a:srgbClr val="D4D0C8"/>
              </a:clrFrom>
              <a:clrTo>
                <a:srgbClr val="D4D0C8">
                  <a:alpha val="0"/>
                </a:srgbClr>
              </a:clrTo>
            </a:clrChange>
            <a:extLst>
              <a:ext uri="{28A0092B-C50C-407E-A947-70E740481C1C}">
                <a14:useLocalDpi xmlns:a14="http://schemas.microsoft.com/office/drawing/2010/main" val="0"/>
              </a:ext>
            </a:extLst>
          </a:blip>
          <a:srcRect b="-3960"/>
          <a:stretch>
            <a:fillRect/>
          </a:stretch>
        </p:blipFill>
        <p:spPr bwMode="auto">
          <a:xfrm>
            <a:off x="6630988" y="4483100"/>
            <a:ext cx="3889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6" name="Picture 46"/>
          <p:cNvPicPr>
            <a:picLocks noChangeAspect="1" noChangeArrowheads="1"/>
          </p:cNvPicPr>
          <p:nvPr/>
        </p:nvPicPr>
        <p:blipFill>
          <a:blip r:embed="rId7">
            <a:clrChange>
              <a:clrFrom>
                <a:srgbClr val="D4D0C8"/>
              </a:clrFrom>
              <a:clrTo>
                <a:srgbClr val="D4D0C8">
                  <a:alpha val="0"/>
                </a:srgbClr>
              </a:clrTo>
            </a:clrChange>
            <a:extLst>
              <a:ext uri="{28A0092B-C50C-407E-A947-70E740481C1C}">
                <a14:useLocalDpi xmlns:a14="http://schemas.microsoft.com/office/drawing/2010/main" val="0"/>
              </a:ext>
            </a:extLst>
          </a:blip>
          <a:srcRect/>
          <a:stretch>
            <a:fillRect/>
          </a:stretch>
        </p:blipFill>
        <p:spPr bwMode="auto">
          <a:xfrm>
            <a:off x="6630988" y="5562600"/>
            <a:ext cx="4016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7" name="Picture 47"/>
          <p:cNvPicPr>
            <a:picLocks noChangeAspect="1" noChangeArrowheads="1"/>
          </p:cNvPicPr>
          <p:nvPr/>
        </p:nvPicPr>
        <p:blipFill>
          <a:blip r:embed="rId8">
            <a:clrChange>
              <a:clrFrom>
                <a:srgbClr val="D4D0C8"/>
              </a:clrFrom>
              <a:clrTo>
                <a:srgbClr val="D4D0C8">
                  <a:alpha val="0"/>
                </a:srgbClr>
              </a:clrTo>
            </a:clrChange>
            <a:extLst>
              <a:ext uri="{28A0092B-C50C-407E-A947-70E740481C1C}">
                <a14:useLocalDpi xmlns:a14="http://schemas.microsoft.com/office/drawing/2010/main" val="0"/>
              </a:ext>
            </a:extLst>
          </a:blip>
          <a:srcRect b="-7921"/>
          <a:stretch>
            <a:fillRect/>
          </a:stretch>
        </p:blipFill>
        <p:spPr bwMode="auto">
          <a:xfrm>
            <a:off x="6630988" y="5918200"/>
            <a:ext cx="38893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4813" y="1236663"/>
            <a:ext cx="5334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ular Callout 17"/>
          <p:cNvSpPr/>
          <p:nvPr/>
        </p:nvSpPr>
        <p:spPr>
          <a:xfrm>
            <a:off x="6762750" y="1214438"/>
            <a:ext cx="519113" cy="2682875"/>
          </a:xfrm>
          <a:prstGeom prst="wedgeRectCallout">
            <a:avLst>
              <a:gd name="adj1" fmla="val -155345"/>
              <a:gd name="adj2" fmla="val 4411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72" name="Picture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4086225"/>
            <a:ext cx="2984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4325" y="6276975"/>
            <a:ext cx="2968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5324474" y="2436668"/>
            <a:ext cx="866775" cy="430357"/>
          </a:xfrm>
          <a:prstGeom prst="rect">
            <a:avLst/>
          </a:prstGeom>
          <a:solidFill>
            <a:srgbClr val="0070C0">
              <a:alpha val="12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31057" y="3360522"/>
            <a:ext cx="169718" cy="878104"/>
          </a:xfrm>
          <a:prstGeom prst="rect">
            <a:avLst/>
          </a:prstGeom>
          <a:solidFill>
            <a:srgbClr val="0070C0">
              <a:alpha val="12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9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8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8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88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7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P spid="18"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1612989"/>
            <a:ext cx="8229600" cy="462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p:txBody>
          <a:bodyPr/>
          <a:lstStyle/>
          <a:p>
            <a:pPr eaLnBrk="1" hangingPunct="1"/>
            <a:r>
              <a:rPr lang="en-US" dirty="0" smtClean="0"/>
              <a:t>Dynamic Viewing Functions</a:t>
            </a:r>
          </a:p>
        </p:txBody>
      </p:sp>
      <p:sp>
        <p:nvSpPr>
          <p:cNvPr id="35847" name="Text Box 7"/>
          <p:cNvSpPr txBox="1">
            <a:spLocks noChangeArrowheads="1"/>
          </p:cNvSpPr>
          <p:nvPr/>
        </p:nvSpPr>
        <p:spPr bwMode="auto">
          <a:xfrm>
            <a:off x="2445762" y="3611274"/>
            <a:ext cx="46015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t>Zoom All</a:t>
            </a:r>
            <a:r>
              <a:rPr lang="en-US" sz="1600" dirty="0" smtClean="0"/>
              <a:t>,</a:t>
            </a:r>
            <a:r>
              <a:rPr lang="en-US" sz="1600" b="1" dirty="0" smtClean="0"/>
              <a:t> </a:t>
            </a:r>
            <a:r>
              <a:rPr lang="en-US" sz="1600" dirty="0" smtClean="0"/>
              <a:t>under the Zoom button menu and on the Navigate panel, zooms as necessary to show all created geometry in the graphic window</a:t>
            </a:r>
            <a:endParaRPr lang="en-US" sz="1600" dirty="0"/>
          </a:p>
        </p:txBody>
      </p:sp>
      <p:cxnSp>
        <p:nvCxnSpPr>
          <p:cNvPr id="15" name="Straight Arrow Connector 14"/>
          <p:cNvCxnSpPr/>
          <p:nvPr/>
        </p:nvCxnSpPr>
        <p:spPr>
          <a:xfrm>
            <a:off x="6890327" y="4196049"/>
            <a:ext cx="489528" cy="126569"/>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067675" y="2093768"/>
            <a:ext cx="238126" cy="163657"/>
          </a:xfrm>
          <a:prstGeom prst="rect">
            <a:avLst/>
          </a:prstGeom>
          <a:solidFill>
            <a:srgbClr val="0070C0">
              <a:alpha val="12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6890327" y="2276529"/>
            <a:ext cx="1177348" cy="1437279"/>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1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1620838"/>
            <a:ext cx="82296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p:txBody>
          <a:bodyPr/>
          <a:lstStyle/>
          <a:p>
            <a:pPr eaLnBrk="1" hangingPunct="1"/>
            <a:r>
              <a:rPr lang="en-US" dirty="0" smtClean="0"/>
              <a:t>Recover Missing Menus</a:t>
            </a:r>
          </a:p>
        </p:txBody>
      </p:sp>
      <p:sp>
        <p:nvSpPr>
          <p:cNvPr id="35847" name="Text Box 7"/>
          <p:cNvSpPr txBox="1">
            <a:spLocks noChangeArrowheads="1"/>
          </p:cNvSpPr>
          <p:nvPr/>
        </p:nvSpPr>
        <p:spPr bwMode="auto">
          <a:xfrm>
            <a:off x="2778269" y="4165456"/>
            <a:ext cx="5211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t>Turn on or off various interface features with the User Interface drop down menu under the View tab</a:t>
            </a:r>
            <a:endParaRPr lang="en-US" sz="1600" b="1" dirty="0"/>
          </a:p>
        </p:txBody>
      </p:sp>
      <p:cxnSp>
        <p:nvCxnSpPr>
          <p:cNvPr id="15" name="Straight Arrow Connector 14"/>
          <p:cNvCxnSpPr/>
          <p:nvPr/>
        </p:nvCxnSpPr>
        <p:spPr>
          <a:xfrm flipH="1" flipV="1">
            <a:off x="2872509" y="1946060"/>
            <a:ext cx="1440729" cy="221939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859626" y="2142836"/>
            <a:ext cx="599065" cy="202262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114473" y="2669309"/>
            <a:ext cx="2189018" cy="96772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077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1" y="1620838"/>
            <a:ext cx="8229598" cy="462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p:txBody>
          <a:bodyPr/>
          <a:lstStyle/>
          <a:p>
            <a:pPr eaLnBrk="1" hangingPunct="1"/>
            <a:r>
              <a:rPr lang="en-US" dirty="0" smtClean="0"/>
              <a:t>Expand Browser Steps</a:t>
            </a:r>
          </a:p>
        </p:txBody>
      </p:sp>
      <p:sp>
        <p:nvSpPr>
          <p:cNvPr id="35847" name="Text Box 7"/>
          <p:cNvSpPr txBox="1">
            <a:spLocks noChangeArrowheads="1"/>
          </p:cNvSpPr>
          <p:nvPr/>
        </p:nvSpPr>
        <p:spPr bwMode="auto">
          <a:xfrm>
            <a:off x="2101994" y="3479656"/>
            <a:ext cx="22981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t>Click the plus icon to expand each feature and edit a sketch or constraint.</a:t>
            </a:r>
          </a:p>
        </p:txBody>
      </p:sp>
      <p:cxnSp>
        <p:nvCxnSpPr>
          <p:cNvPr id="15" name="Straight Arrow Connector 14"/>
          <p:cNvCxnSpPr/>
          <p:nvPr/>
        </p:nvCxnSpPr>
        <p:spPr>
          <a:xfrm flipH="1" flipV="1">
            <a:off x="1209675" y="3629025"/>
            <a:ext cx="892319" cy="30638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540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1620838"/>
            <a:ext cx="8229600" cy="462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p:txBody>
          <a:bodyPr/>
          <a:lstStyle/>
          <a:p>
            <a:pPr eaLnBrk="1" hangingPunct="1"/>
            <a:r>
              <a:rPr lang="en-US" dirty="0" smtClean="0"/>
              <a:t>Remove Unused Sketches</a:t>
            </a:r>
          </a:p>
        </p:txBody>
      </p:sp>
      <p:sp>
        <p:nvSpPr>
          <p:cNvPr id="35847" name="Text Box 7"/>
          <p:cNvSpPr txBox="1">
            <a:spLocks noChangeArrowheads="1"/>
          </p:cNvSpPr>
          <p:nvPr/>
        </p:nvSpPr>
        <p:spPr bwMode="auto">
          <a:xfrm>
            <a:off x="2101994" y="3479656"/>
            <a:ext cx="22981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t>Delete extra or unassociated sketches and objects from the browser.</a:t>
            </a:r>
          </a:p>
          <a:p>
            <a:pPr eaLnBrk="1" hangingPunct="1"/>
            <a:r>
              <a:rPr lang="en-US" sz="1600" b="1" dirty="0" smtClean="0"/>
              <a:t>Right click the sketch and select Delete.</a:t>
            </a:r>
            <a:endParaRPr lang="en-US" sz="1600" b="1" dirty="0"/>
          </a:p>
        </p:txBody>
      </p:sp>
      <p:cxnSp>
        <p:nvCxnSpPr>
          <p:cNvPr id="15" name="Straight Arrow Connector 14"/>
          <p:cNvCxnSpPr/>
          <p:nvPr/>
        </p:nvCxnSpPr>
        <p:spPr>
          <a:xfrm flipH="1">
            <a:off x="1446212" y="3935412"/>
            <a:ext cx="655782"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962400" y="4352925"/>
            <a:ext cx="609600" cy="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573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dirty="0" smtClean="0"/>
              <a:t>Shared Sketches</a:t>
            </a:r>
          </a:p>
        </p:txBody>
      </p:sp>
      <p:sp>
        <p:nvSpPr>
          <p:cNvPr id="35847" name="Text Box 7"/>
          <p:cNvSpPr txBox="1">
            <a:spLocks noChangeArrowheads="1"/>
          </p:cNvSpPr>
          <p:nvPr/>
        </p:nvSpPr>
        <p:spPr bwMode="auto">
          <a:xfrm>
            <a:off x="5038831" y="3253745"/>
            <a:ext cx="2298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t>Shared sketch</a:t>
            </a:r>
            <a:endParaRPr lang="en-US" sz="2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65" y="1406876"/>
            <a:ext cx="3711075" cy="5451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a:stCxn id="35847" idx="1"/>
          </p:cNvCxnSpPr>
          <p:nvPr/>
        </p:nvCxnSpPr>
        <p:spPr>
          <a:xfrm flipH="1">
            <a:off x="2086985" y="3484578"/>
            <a:ext cx="2951846" cy="1055149"/>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323652" y="4144697"/>
            <a:ext cx="3500487" cy="969496"/>
          </a:xfrm>
          <a:prstGeom prst="straightConnector1">
            <a:avLst/>
          </a:prstGeom>
          <a:ln w="317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Text Box 7"/>
          <p:cNvSpPr txBox="1">
            <a:spLocks noChangeArrowheads="1"/>
          </p:cNvSpPr>
          <p:nvPr/>
        </p:nvSpPr>
        <p:spPr bwMode="auto">
          <a:xfrm>
            <a:off x="5824139" y="3913864"/>
            <a:ext cx="229812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t>Consumed in multiple features</a:t>
            </a:r>
            <a:endParaRPr lang="en-US" sz="2400" b="1" dirty="0"/>
          </a:p>
        </p:txBody>
      </p:sp>
      <p:cxnSp>
        <p:nvCxnSpPr>
          <p:cNvPr id="14" name="Straight Arrow Connector 13"/>
          <p:cNvCxnSpPr/>
          <p:nvPr/>
        </p:nvCxnSpPr>
        <p:spPr>
          <a:xfrm flipH="1">
            <a:off x="2323652" y="4144697"/>
            <a:ext cx="3500487" cy="1954889"/>
          </a:xfrm>
          <a:prstGeom prst="straightConnector1">
            <a:avLst/>
          </a:prstGeom>
          <a:ln w="317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49854" y="4399877"/>
            <a:ext cx="1237131"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31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358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22" presetClass="entr" presetSubtype="2"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P spid="12"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808" y="2063751"/>
            <a:ext cx="6152446"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p:txBody>
          <a:bodyPr/>
          <a:lstStyle/>
          <a:p>
            <a:pPr eaLnBrk="1" hangingPunct="1"/>
            <a:r>
              <a:rPr lang="en-US" smtClean="0"/>
              <a:t>Precise Input</a:t>
            </a:r>
          </a:p>
        </p:txBody>
      </p:sp>
      <p:sp>
        <p:nvSpPr>
          <p:cNvPr id="11268" name="Text Box 4"/>
          <p:cNvSpPr txBox="1">
            <a:spLocks noChangeArrowheads="1"/>
          </p:cNvSpPr>
          <p:nvPr/>
        </p:nvSpPr>
        <p:spPr bwMode="auto">
          <a:xfrm>
            <a:off x="6381750" y="2063750"/>
            <a:ext cx="2762250" cy="2938463"/>
          </a:xfrm>
          <a:prstGeom prst="rect">
            <a:avLst/>
          </a:prstGeom>
          <a:noFill/>
          <a:ln w="9525">
            <a:noFill/>
            <a:miter lim="800000"/>
            <a:headEnd/>
            <a:tailEnd/>
          </a:ln>
        </p:spPr>
        <p:txBody>
          <a:bodyPr>
            <a:spAutoFit/>
          </a:bodyPr>
          <a:lstStyle/>
          <a:p>
            <a:pPr marL="342900" indent="-342900">
              <a:lnSpc>
                <a:spcPct val="90000"/>
              </a:lnSpc>
              <a:spcBef>
                <a:spcPct val="20000"/>
              </a:spcBef>
              <a:buFont typeface="Arial" panose="020B0604020202020204" pitchFamily="34" charset="0"/>
              <a:buChar char="•"/>
              <a:defRPr/>
            </a:pPr>
            <a:r>
              <a:rPr lang="en-US" sz="1600" b="1" dirty="0"/>
              <a:t>The Precise Input toolbar is added by expanding the </a:t>
            </a:r>
            <a:r>
              <a:rPr lang="en-US" sz="1600" b="1" dirty="0" smtClean="0"/>
              <a:t>Create </a:t>
            </a:r>
            <a:r>
              <a:rPr lang="en-US" sz="1600" b="1" dirty="0"/>
              <a:t>panel and selecting Precise Input</a:t>
            </a:r>
          </a:p>
          <a:p>
            <a:pPr>
              <a:defRPr/>
            </a:pPr>
            <a:endParaRPr lang="en-US" dirty="0"/>
          </a:p>
          <a:p>
            <a:pPr marL="342900" indent="-342900">
              <a:lnSpc>
                <a:spcPct val="90000"/>
              </a:lnSpc>
              <a:spcBef>
                <a:spcPct val="20000"/>
              </a:spcBef>
              <a:buFont typeface="Arial" panose="020B0604020202020204" pitchFamily="34" charset="0"/>
              <a:buChar char="•"/>
              <a:defRPr/>
            </a:pPr>
            <a:r>
              <a:rPr lang="en-US" sz="1600" b="1" dirty="0"/>
              <a:t>Create the shapes that you labeled in Activity 1.5.1 The Coordinate System and Descriptive Geometry.</a:t>
            </a:r>
          </a:p>
          <a:p>
            <a:pPr>
              <a:defRPr/>
            </a:pPr>
            <a:r>
              <a:rPr lang="en-US" dirty="0"/>
              <a:t>    </a:t>
            </a:r>
          </a:p>
        </p:txBody>
      </p:sp>
      <p:cxnSp>
        <p:nvCxnSpPr>
          <p:cNvPr id="10" name="Straight Arrow Connector 9"/>
          <p:cNvCxnSpPr/>
          <p:nvPr/>
        </p:nvCxnSpPr>
        <p:spPr>
          <a:xfrm rot="10800000" flipV="1">
            <a:off x="2743200" y="2392363"/>
            <a:ext cx="3856038" cy="44291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pPr algn="l" eaLnBrk="1" hangingPunct="1"/>
            <a:r>
              <a:rPr lang="en-US" smtClean="0"/>
              <a:t>Image Resources</a:t>
            </a:r>
          </a:p>
        </p:txBody>
      </p:sp>
      <p:sp>
        <p:nvSpPr>
          <p:cNvPr id="12291" name="Rectangle 3"/>
          <p:cNvSpPr>
            <a:spLocks noGrp="1" noChangeArrowheads="1"/>
          </p:cNvSpPr>
          <p:nvPr>
            <p:ph type="body" idx="1"/>
          </p:nvPr>
        </p:nvSpPr>
        <p:spPr>
          <a:xfrm>
            <a:off x="457200" y="1320800"/>
            <a:ext cx="8229600" cy="5192713"/>
          </a:xfrm>
          <a:noFill/>
        </p:spPr>
        <p:txBody>
          <a:bodyPr/>
          <a:lstStyle/>
          <a:p>
            <a:pPr eaLnBrk="1" hangingPunct="1">
              <a:buFontTx/>
              <a:buNone/>
            </a:pPr>
            <a:endParaRPr lang="en-US" smtClean="0"/>
          </a:p>
          <a:p>
            <a:pPr eaLnBrk="1" hangingPunct="1">
              <a:buFontTx/>
              <a:buNone/>
            </a:pPr>
            <a:r>
              <a:rPr lang="en-US" sz="2000" smtClean="0"/>
              <a:t>Microsoft, Inc. (2008). Clip Art. Retrieved November 4, 2008, from http://office.microsoft.com/en-us/clipart/default.aspx</a:t>
            </a:r>
          </a:p>
          <a:p>
            <a:pPr eaLnBrk="1" hangingPunct="1">
              <a:buFontTx/>
              <a:buNone/>
            </a:pPr>
            <a:endParaRPr lang="en-US"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5049" y="1233957"/>
            <a:ext cx="7073900" cy="397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noFill/>
        </p:spPr>
        <p:txBody>
          <a:bodyPr/>
          <a:lstStyle/>
          <a:p>
            <a:pPr eaLnBrk="1" hangingPunct="1"/>
            <a:r>
              <a:rPr lang="en-US" dirty="0" smtClean="0"/>
              <a:t>Getting Started with Inventor</a:t>
            </a:r>
          </a:p>
        </p:txBody>
      </p:sp>
      <p:sp>
        <p:nvSpPr>
          <p:cNvPr id="8196" name="Text Box 4"/>
          <p:cNvSpPr txBox="1">
            <a:spLocks noChangeArrowheads="1"/>
          </p:cNvSpPr>
          <p:nvPr/>
        </p:nvSpPr>
        <p:spPr bwMode="auto">
          <a:xfrm>
            <a:off x="369453" y="5279425"/>
            <a:ext cx="84050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t>When </a:t>
            </a:r>
            <a:r>
              <a:rPr lang="en-US" dirty="0"/>
              <a:t>you first open </a:t>
            </a:r>
            <a:r>
              <a:rPr lang="en-US" dirty="0" smtClean="0"/>
              <a:t>Inventor, you have the option to begin </a:t>
            </a:r>
            <a:r>
              <a:rPr lang="en-US" dirty="0"/>
              <a:t>a new </a:t>
            </a:r>
            <a:r>
              <a:rPr lang="en-US" dirty="0" smtClean="0"/>
              <a:t>part, assembly, or drawing. Recently used items are available to open below. You can also open or start new files using the ribbon at the top of the window. When starting a new file, </a:t>
            </a:r>
            <a:r>
              <a:rPr lang="en-US" dirty="0"/>
              <a:t>be sure to </a:t>
            </a:r>
            <a:r>
              <a:rPr lang="en-US" dirty="0" smtClean="0"/>
              <a:t>configure the template for </a:t>
            </a:r>
            <a:r>
              <a:rPr lang="en-US" dirty="0"/>
              <a:t>the correct system, either English or Metric.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3583" y="2412808"/>
            <a:ext cx="5684838" cy="294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a:noFill/>
        </p:spPr>
        <p:txBody>
          <a:bodyPr/>
          <a:lstStyle/>
          <a:p>
            <a:pPr eaLnBrk="1" hangingPunct="1"/>
            <a:r>
              <a:rPr lang="en-US" smtClean="0"/>
              <a:t>Inventor Screen Layout</a:t>
            </a:r>
          </a:p>
        </p:txBody>
      </p:sp>
      <p:sp>
        <p:nvSpPr>
          <p:cNvPr id="19463" name="Rectangle 7"/>
          <p:cNvSpPr>
            <a:spLocks noGrp="1" noChangeArrowheads="1"/>
          </p:cNvSpPr>
          <p:nvPr>
            <p:ph type="body" idx="4294967295"/>
          </p:nvPr>
        </p:nvSpPr>
        <p:spPr>
          <a:xfrm>
            <a:off x="5975983" y="1474788"/>
            <a:ext cx="3042757" cy="4572000"/>
          </a:xfrm>
        </p:spPr>
        <p:txBody>
          <a:bodyPr/>
          <a:lstStyle/>
          <a:p>
            <a:pPr eaLnBrk="1" hangingPunct="1">
              <a:lnSpc>
                <a:spcPct val="90000"/>
              </a:lnSpc>
              <a:buFontTx/>
              <a:buNone/>
            </a:pPr>
            <a:r>
              <a:rPr lang="en-US" sz="1600" b="1" dirty="0" smtClean="0"/>
              <a:t>	Application Menu</a:t>
            </a:r>
          </a:p>
          <a:p>
            <a:pPr lvl="1" eaLnBrk="1" hangingPunct="1">
              <a:lnSpc>
                <a:spcPct val="90000"/>
              </a:lnSpc>
              <a:buFont typeface="Arial" panose="020B0604020202020204" pitchFamily="34" charset="0"/>
              <a:buChar char="•"/>
            </a:pPr>
            <a:r>
              <a:rPr lang="en-US" sz="1600" dirty="0" smtClean="0"/>
              <a:t>Contains common commands for creating, saving, and printing.</a:t>
            </a:r>
          </a:p>
          <a:p>
            <a:pPr eaLnBrk="1" hangingPunct="1">
              <a:lnSpc>
                <a:spcPct val="90000"/>
              </a:lnSpc>
              <a:buFontTx/>
              <a:buNone/>
            </a:pPr>
            <a:r>
              <a:rPr lang="en-US" sz="1600" b="1" dirty="0" smtClean="0"/>
              <a:t>	Quick Access Toolbar</a:t>
            </a:r>
          </a:p>
          <a:p>
            <a:pPr lvl="1" eaLnBrk="1" hangingPunct="1">
              <a:lnSpc>
                <a:spcPct val="90000"/>
              </a:lnSpc>
              <a:buFont typeface="Arial" panose="020B0604020202020204" pitchFamily="34" charset="0"/>
              <a:buChar char="•"/>
            </a:pPr>
            <a:r>
              <a:rPr lang="en-US" sz="1600" dirty="0" smtClean="0"/>
              <a:t>Provides quick access to frequently used commands</a:t>
            </a:r>
          </a:p>
          <a:p>
            <a:pPr eaLnBrk="1" hangingPunct="1">
              <a:lnSpc>
                <a:spcPct val="90000"/>
              </a:lnSpc>
              <a:buFontTx/>
              <a:buNone/>
            </a:pPr>
            <a:r>
              <a:rPr lang="en-US" sz="1600" b="1" dirty="0" smtClean="0"/>
              <a:t>	Ribbon</a:t>
            </a:r>
          </a:p>
          <a:p>
            <a:pPr lvl="1" eaLnBrk="1" hangingPunct="1">
              <a:lnSpc>
                <a:spcPct val="90000"/>
              </a:lnSpc>
              <a:buFont typeface="Arial" panose="020B0604020202020204" pitchFamily="34" charset="0"/>
              <a:buChar char="•"/>
            </a:pPr>
            <a:r>
              <a:rPr lang="en-US" sz="1600" dirty="0" smtClean="0"/>
              <a:t>A palette that displays buttons and controls used for both 2D drawing and annotation and 3D modeling and viewing</a:t>
            </a:r>
          </a:p>
          <a:p>
            <a:pPr eaLnBrk="1" hangingPunct="1">
              <a:lnSpc>
                <a:spcPct val="90000"/>
              </a:lnSpc>
              <a:buFontTx/>
              <a:buNone/>
            </a:pPr>
            <a:r>
              <a:rPr lang="en-US" sz="1600" b="1" dirty="0" smtClean="0"/>
              <a:t>	Graphics Window</a:t>
            </a:r>
          </a:p>
          <a:p>
            <a:pPr lvl="1" eaLnBrk="1" hangingPunct="1">
              <a:lnSpc>
                <a:spcPct val="90000"/>
              </a:lnSpc>
              <a:buFont typeface="Arial" panose="020B0604020202020204" pitchFamily="34" charset="0"/>
              <a:buChar char="•"/>
            </a:pPr>
            <a:r>
              <a:rPr lang="en-US" sz="1600" dirty="0" smtClean="0"/>
              <a:t>The active modeling area where parts and assemblies are created and edited</a:t>
            </a:r>
          </a:p>
        </p:txBody>
      </p:sp>
      <p:sp>
        <p:nvSpPr>
          <p:cNvPr id="19467" name="Text Box 11"/>
          <p:cNvSpPr txBox="1">
            <a:spLocks noChangeArrowheads="1"/>
          </p:cNvSpPr>
          <p:nvPr/>
        </p:nvSpPr>
        <p:spPr bwMode="auto">
          <a:xfrm>
            <a:off x="2162632" y="1331501"/>
            <a:ext cx="2386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Quick Access Toolbar</a:t>
            </a:r>
          </a:p>
        </p:txBody>
      </p:sp>
      <p:sp>
        <p:nvSpPr>
          <p:cNvPr id="19471" name="Text Box 15"/>
          <p:cNvSpPr txBox="1">
            <a:spLocks noChangeArrowheads="1"/>
          </p:cNvSpPr>
          <p:nvPr/>
        </p:nvSpPr>
        <p:spPr bwMode="auto">
          <a:xfrm>
            <a:off x="3166002" y="3760788"/>
            <a:ext cx="1098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Graphics</a:t>
            </a:r>
          </a:p>
          <a:p>
            <a:pPr algn="ctr" eaLnBrk="1" hangingPunct="1"/>
            <a:r>
              <a:rPr lang="en-US" dirty="0"/>
              <a:t>Window</a:t>
            </a:r>
          </a:p>
        </p:txBody>
      </p:sp>
      <p:sp>
        <p:nvSpPr>
          <p:cNvPr id="2" name="TextBox 1"/>
          <p:cNvSpPr txBox="1"/>
          <p:nvPr/>
        </p:nvSpPr>
        <p:spPr>
          <a:xfrm>
            <a:off x="323583" y="1692778"/>
            <a:ext cx="2000392" cy="369332"/>
          </a:xfrm>
          <a:prstGeom prst="rect">
            <a:avLst/>
          </a:prstGeom>
          <a:noFill/>
        </p:spPr>
        <p:txBody>
          <a:bodyPr wrap="square" rtlCol="0">
            <a:spAutoFit/>
          </a:bodyPr>
          <a:lstStyle/>
          <a:p>
            <a:r>
              <a:rPr lang="en-US" dirty="0" smtClean="0"/>
              <a:t>Application Menu</a:t>
            </a:r>
            <a:endParaRPr lang="en-US" dirty="0"/>
          </a:p>
        </p:txBody>
      </p:sp>
      <p:sp>
        <p:nvSpPr>
          <p:cNvPr id="14" name="Rectangle 13"/>
          <p:cNvSpPr/>
          <p:nvPr/>
        </p:nvSpPr>
        <p:spPr>
          <a:xfrm>
            <a:off x="367170" y="2452689"/>
            <a:ext cx="152400" cy="152400"/>
          </a:xfrm>
          <a:prstGeom prst="rect">
            <a:avLst/>
          </a:prstGeom>
          <a:solidFill>
            <a:srgbClr val="0070C0">
              <a:alpha val="20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9570" y="2452689"/>
            <a:ext cx="2443163" cy="85724"/>
          </a:xfrm>
          <a:prstGeom prst="rect">
            <a:avLst/>
          </a:prstGeom>
          <a:solidFill>
            <a:srgbClr val="0070C0">
              <a:alpha val="20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57645" y="2615453"/>
            <a:ext cx="4810125" cy="384922"/>
          </a:xfrm>
          <a:prstGeom prst="rect">
            <a:avLst/>
          </a:prstGeom>
          <a:solidFill>
            <a:srgbClr val="0070C0">
              <a:alpha val="20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67295" y="2996453"/>
            <a:ext cx="4600575" cy="2213722"/>
          </a:xfrm>
          <a:prstGeom prst="rect">
            <a:avLst/>
          </a:prstGeom>
          <a:solidFill>
            <a:srgbClr val="0070C0">
              <a:alpha val="20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14" idx="0"/>
          </p:cNvCxnSpPr>
          <p:nvPr/>
        </p:nvCxnSpPr>
        <p:spPr>
          <a:xfrm flipH="1">
            <a:off x="443370" y="2037882"/>
            <a:ext cx="714958" cy="414807"/>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9467" idx="2"/>
          </p:cNvCxnSpPr>
          <p:nvPr/>
        </p:nvCxnSpPr>
        <p:spPr>
          <a:xfrm flipH="1">
            <a:off x="2762708" y="1701388"/>
            <a:ext cx="592930" cy="751301"/>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6" name="Text Box 11"/>
          <p:cNvSpPr txBox="1">
            <a:spLocks noChangeArrowheads="1"/>
          </p:cNvSpPr>
          <p:nvPr/>
        </p:nvSpPr>
        <p:spPr bwMode="auto">
          <a:xfrm>
            <a:off x="4782977" y="1692778"/>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Ribbon</a:t>
            </a:r>
            <a:endParaRPr lang="en-US" dirty="0"/>
          </a:p>
        </p:txBody>
      </p:sp>
      <p:cxnSp>
        <p:nvCxnSpPr>
          <p:cNvPr id="28" name="Straight Arrow Connector 27"/>
          <p:cNvCxnSpPr/>
          <p:nvPr/>
        </p:nvCxnSpPr>
        <p:spPr>
          <a:xfrm flipH="1">
            <a:off x="3772842" y="2034708"/>
            <a:ext cx="1423213" cy="738822"/>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6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6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46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463">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4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4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uiExpand="1" build="p"/>
      <p:bldP spid="19467" grpId="0" uiExpand="1"/>
      <p:bldP spid="19471" grpId="0" uiExpand="1"/>
      <p:bldP spid="2" grpId="0"/>
      <p:bldP spid="14" grpId="0" animBg="1"/>
      <p:bldP spid="15" grpId="0" animBg="1"/>
      <p:bldP spid="19" grpId="0" animBg="1"/>
      <p:bldP spid="20"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3583" y="2412808"/>
            <a:ext cx="5684838" cy="294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a:noFill/>
        </p:spPr>
        <p:txBody>
          <a:bodyPr/>
          <a:lstStyle/>
          <a:p>
            <a:pPr eaLnBrk="1" hangingPunct="1"/>
            <a:r>
              <a:rPr lang="en-US" smtClean="0"/>
              <a:t>Inventor Screen Layout</a:t>
            </a:r>
          </a:p>
        </p:txBody>
      </p:sp>
      <p:sp>
        <p:nvSpPr>
          <p:cNvPr id="19463" name="Rectangle 7"/>
          <p:cNvSpPr>
            <a:spLocks noGrp="1" noChangeArrowheads="1"/>
          </p:cNvSpPr>
          <p:nvPr>
            <p:ph type="body" idx="4294967295"/>
          </p:nvPr>
        </p:nvSpPr>
        <p:spPr>
          <a:xfrm>
            <a:off x="6075455" y="2412808"/>
            <a:ext cx="3068545" cy="3314700"/>
          </a:xfrm>
        </p:spPr>
        <p:txBody>
          <a:bodyPr/>
          <a:lstStyle/>
          <a:p>
            <a:pPr eaLnBrk="1" hangingPunct="1">
              <a:lnSpc>
                <a:spcPct val="90000"/>
              </a:lnSpc>
              <a:buFontTx/>
              <a:buNone/>
            </a:pPr>
            <a:r>
              <a:rPr lang="en-US" sz="1600" b="1" dirty="0" smtClean="0"/>
              <a:t>	Ribbon Tabs</a:t>
            </a:r>
          </a:p>
          <a:p>
            <a:pPr lvl="1" eaLnBrk="1" hangingPunct="1">
              <a:lnSpc>
                <a:spcPct val="90000"/>
              </a:lnSpc>
              <a:buFont typeface="Arial" panose="020B0604020202020204" pitchFamily="34" charset="0"/>
              <a:buChar char="•"/>
            </a:pPr>
            <a:r>
              <a:rPr lang="en-US" sz="1600" dirty="0" smtClean="0"/>
              <a:t>Organized by task, contain task specific buttons and controls</a:t>
            </a:r>
          </a:p>
          <a:p>
            <a:pPr eaLnBrk="1" hangingPunct="1">
              <a:lnSpc>
                <a:spcPct val="90000"/>
              </a:lnSpc>
              <a:buFontTx/>
              <a:buNone/>
            </a:pPr>
            <a:r>
              <a:rPr lang="en-US" sz="1600" b="1" dirty="0" smtClean="0"/>
              <a:t>	Panel</a:t>
            </a:r>
          </a:p>
          <a:p>
            <a:pPr lvl="1" eaLnBrk="1" hangingPunct="1">
              <a:lnSpc>
                <a:spcPct val="90000"/>
              </a:lnSpc>
              <a:buFont typeface="Arial" panose="020B0604020202020204" pitchFamily="34" charset="0"/>
              <a:buChar char="•"/>
            </a:pPr>
            <a:r>
              <a:rPr lang="en-US" sz="1600" dirty="0" smtClean="0"/>
              <a:t>Categorized tasks with quick access to commonly used tasks and an expandable menu for additional related options</a:t>
            </a:r>
          </a:p>
        </p:txBody>
      </p:sp>
      <p:sp>
        <p:nvSpPr>
          <p:cNvPr id="19467" name="Text Box 11"/>
          <p:cNvSpPr txBox="1">
            <a:spLocks noChangeArrowheads="1"/>
          </p:cNvSpPr>
          <p:nvPr/>
        </p:nvSpPr>
        <p:spPr bwMode="auto">
          <a:xfrm>
            <a:off x="1576987" y="3332718"/>
            <a:ext cx="1462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Ribbon Tabs</a:t>
            </a:r>
            <a:endParaRPr lang="en-US" dirty="0"/>
          </a:p>
        </p:txBody>
      </p:sp>
      <p:sp>
        <p:nvSpPr>
          <p:cNvPr id="17" name="Rectangle 16"/>
          <p:cNvSpPr/>
          <p:nvPr/>
        </p:nvSpPr>
        <p:spPr>
          <a:xfrm>
            <a:off x="519570" y="2543176"/>
            <a:ext cx="3315424" cy="66676"/>
          </a:xfrm>
          <a:prstGeom prst="rect">
            <a:avLst/>
          </a:prstGeom>
          <a:solidFill>
            <a:srgbClr val="0070C0">
              <a:alpha val="20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415170" y="2609852"/>
            <a:ext cx="828675" cy="390523"/>
          </a:xfrm>
          <a:prstGeom prst="rect">
            <a:avLst/>
          </a:prstGeom>
          <a:solidFill>
            <a:srgbClr val="0070C0">
              <a:alpha val="20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977504" y="3332718"/>
            <a:ext cx="815254" cy="369332"/>
          </a:xfrm>
          <a:prstGeom prst="rect">
            <a:avLst/>
          </a:prstGeom>
          <a:noFill/>
        </p:spPr>
        <p:txBody>
          <a:bodyPr wrap="square" rtlCol="0">
            <a:spAutoFit/>
          </a:bodyPr>
          <a:lstStyle/>
          <a:p>
            <a:r>
              <a:rPr lang="en-US" dirty="0" smtClean="0"/>
              <a:t>Panel</a:t>
            </a:r>
            <a:endParaRPr lang="en-US" dirty="0"/>
          </a:p>
        </p:txBody>
      </p:sp>
      <p:cxnSp>
        <p:nvCxnSpPr>
          <p:cNvPr id="20" name="Straight Arrow Connector 19"/>
          <p:cNvCxnSpPr/>
          <p:nvPr/>
        </p:nvCxnSpPr>
        <p:spPr>
          <a:xfrm flipH="1" flipV="1">
            <a:off x="1576987" y="2597710"/>
            <a:ext cx="596542" cy="735008"/>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flipV="1">
            <a:off x="3910470" y="3000376"/>
            <a:ext cx="333375" cy="332342"/>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2731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6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uiExpand="1" build="p"/>
      <p:bldP spid="19467" grpId="0" uiExpand="1"/>
      <p:bldP spid="17" grpId="0" animBg="1"/>
      <p:bldP spid="18"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3583" y="2412808"/>
            <a:ext cx="5684838" cy="294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5"/>
          <p:cNvSpPr>
            <a:spLocks noChangeArrowheads="1"/>
          </p:cNvSpPr>
          <p:nvPr/>
        </p:nvSpPr>
        <p:spPr bwMode="auto">
          <a:xfrm>
            <a:off x="5953007" y="1347788"/>
            <a:ext cx="3167518" cy="3871912"/>
          </a:xfrm>
          <a:prstGeom prst="rect">
            <a:avLst/>
          </a:prstGeom>
          <a:noFill/>
          <a:ln w="9525">
            <a:noFill/>
            <a:miter lim="800000"/>
            <a:headEnd/>
            <a:tailEnd/>
          </a:ln>
        </p:spPr>
        <p:txBody>
          <a:bodyPr/>
          <a:lstStyle/>
          <a:p>
            <a:pPr marL="342900" indent="-342900">
              <a:lnSpc>
                <a:spcPct val="90000"/>
              </a:lnSpc>
              <a:spcBef>
                <a:spcPct val="20000"/>
              </a:spcBef>
              <a:defRPr/>
            </a:pPr>
            <a:r>
              <a:rPr lang="en-US" sz="1600" b="1" dirty="0"/>
              <a:t>	View Cube</a:t>
            </a:r>
          </a:p>
          <a:p>
            <a:pPr marL="800100" lvl="1" indent="-342900">
              <a:lnSpc>
                <a:spcPct val="90000"/>
              </a:lnSpc>
              <a:spcBef>
                <a:spcPct val="20000"/>
              </a:spcBef>
              <a:buFont typeface="Arial" panose="020B0604020202020204" pitchFamily="34" charset="0"/>
              <a:buChar char="•"/>
              <a:defRPr/>
            </a:pPr>
            <a:r>
              <a:rPr lang="en-US" sz="1600" dirty="0"/>
              <a:t>Clickable and </a:t>
            </a:r>
            <a:r>
              <a:rPr lang="en-US" sz="1600" dirty="0" err="1"/>
              <a:t>draggable</a:t>
            </a:r>
            <a:r>
              <a:rPr lang="en-US" sz="1600" dirty="0"/>
              <a:t> interface that is used to switch between standard and isometric views</a:t>
            </a:r>
          </a:p>
          <a:p>
            <a:pPr marL="342900" indent="-342900">
              <a:lnSpc>
                <a:spcPct val="90000"/>
              </a:lnSpc>
              <a:spcBef>
                <a:spcPct val="20000"/>
              </a:spcBef>
              <a:defRPr/>
            </a:pPr>
            <a:r>
              <a:rPr lang="en-US" sz="1600" dirty="0"/>
              <a:t>	</a:t>
            </a:r>
            <a:r>
              <a:rPr lang="en-US" sz="1600" b="1" dirty="0"/>
              <a:t>Navigation Bar</a:t>
            </a:r>
          </a:p>
          <a:p>
            <a:pPr marL="800100" lvl="1" indent="-342900">
              <a:lnSpc>
                <a:spcPct val="90000"/>
              </a:lnSpc>
              <a:spcBef>
                <a:spcPct val="20000"/>
              </a:spcBef>
              <a:buFont typeface="Arial" panose="020B0604020202020204" pitchFamily="34" charset="0"/>
              <a:buChar char="•"/>
              <a:defRPr/>
            </a:pPr>
            <a:r>
              <a:rPr lang="en-US" sz="1600" dirty="0"/>
              <a:t>On screen element that provides access to various navigation tools</a:t>
            </a:r>
          </a:p>
          <a:p>
            <a:pPr marL="342900" indent="-342900">
              <a:lnSpc>
                <a:spcPct val="90000"/>
              </a:lnSpc>
              <a:spcBef>
                <a:spcPct val="20000"/>
              </a:spcBef>
              <a:defRPr/>
            </a:pPr>
            <a:r>
              <a:rPr lang="en-US" sz="1600" dirty="0"/>
              <a:t>	</a:t>
            </a:r>
            <a:r>
              <a:rPr lang="en-US" sz="1600" b="1" dirty="0"/>
              <a:t>Browser</a:t>
            </a:r>
          </a:p>
          <a:p>
            <a:pPr marL="800100" lvl="1" indent="-342900">
              <a:lnSpc>
                <a:spcPct val="90000"/>
              </a:lnSpc>
              <a:spcBef>
                <a:spcPct val="20000"/>
              </a:spcBef>
              <a:buFont typeface="Arial" panose="020B0604020202020204" pitchFamily="34" charset="0"/>
              <a:buChar char="•"/>
              <a:defRPr/>
            </a:pPr>
            <a:r>
              <a:rPr lang="en-US" sz="1600" dirty="0"/>
              <a:t>Maintains history of part, assembly, or drawing creation</a:t>
            </a:r>
          </a:p>
          <a:p>
            <a:pPr marL="347472" lvl="1" indent="-342900">
              <a:lnSpc>
                <a:spcPct val="90000"/>
              </a:lnSpc>
              <a:spcBef>
                <a:spcPct val="20000"/>
              </a:spcBef>
              <a:defRPr/>
            </a:pPr>
            <a:r>
              <a:rPr lang="en-US" sz="1600" dirty="0"/>
              <a:t>	</a:t>
            </a:r>
            <a:r>
              <a:rPr lang="en-US" sz="1600" b="1" dirty="0"/>
              <a:t>3D Indicator</a:t>
            </a:r>
          </a:p>
          <a:p>
            <a:pPr marL="800100" lvl="1" indent="-342900">
              <a:lnSpc>
                <a:spcPct val="90000"/>
              </a:lnSpc>
              <a:spcBef>
                <a:spcPct val="20000"/>
              </a:spcBef>
              <a:buFont typeface="Arial" panose="020B0604020202020204" pitchFamily="34" charset="0"/>
              <a:buChar char="•"/>
              <a:defRPr/>
            </a:pPr>
            <a:r>
              <a:rPr lang="en-US" sz="1600" dirty="0"/>
              <a:t>Shows direction of X, Y, and Z coordinates.</a:t>
            </a:r>
          </a:p>
          <a:p>
            <a:pPr marL="742950" lvl="1" indent="-285750">
              <a:lnSpc>
                <a:spcPct val="90000"/>
              </a:lnSpc>
              <a:spcBef>
                <a:spcPct val="20000"/>
              </a:spcBef>
              <a:buFont typeface="Arial" panose="020B0604020202020204" pitchFamily="34" charset="0"/>
              <a:buChar char="•"/>
              <a:defRPr/>
            </a:pPr>
            <a:r>
              <a:rPr lang="en-US" sz="1600" dirty="0" smtClean="0">
                <a:solidFill>
                  <a:srgbClr val="FF0000"/>
                </a:solidFill>
              </a:rPr>
              <a:t> Red </a:t>
            </a:r>
            <a:r>
              <a:rPr lang="en-US" sz="1600" dirty="0">
                <a:solidFill>
                  <a:srgbClr val="FF0000"/>
                </a:solidFill>
              </a:rPr>
              <a:t>represents X</a:t>
            </a:r>
            <a:r>
              <a:rPr lang="en-US" sz="1600" dirty="0"/>
              <a:t>, </a:t>
            </a:r>
          </a:p>
          <a:p>
            <a:pPr marL="800100" lvl="1" indent="-342900">
              <a:lnSpc>
                <a:spcPct val="90000"/>
              </a:lnSpc>
              <a:spcBef>
                <a:spcPct val="20000"/>
              </a:spcBef>
              <a:buFont typeface="Arial" panose="020B0604020202020204" pitchFamily="34" charset="0"/>
              <a:buChar char="•"/>
              <a:defRPr/>
            </a:pPr>
            <a:r>
              <a:rPr lang="en-US" sz="1600" dirty="0">
                <a:solidFill>
                  <a:srgbClr val="00B050"/>
                </a:solidFill>
              </a:rPr>
              <a:t>Green represents Y </a:t>
            </a:r>
          </a:p>
          <a:p>
            <a:pPr marL="800100" lvl="1" indent="-342900">
              <a:lnSpc>
                <a:spcPct val="90000"/>
              </a:lnSpc>
              <a:spcBef>
                <a:spcPct val="20000"/>
              </a:spcBef>
              <a:buFont typeface="Arial" panose="020B0604020202020204" pitchFamily="34" charset="0"/>
              <a:buChar char="•"/>
              <a:defRPr/>
            </a:pPr>
            <a:r>
              <a:rPr lang="en-US" sz="1600" dirty="0">
                <a:solidFill>
                  <a:srgbClr val="0070C0"/>
                </a:solidFill>
              </a:rPr>
              <a:t>Blue represents Z directions</a:t>
            </a:r>
          </a:p>
          <a:p>
            <a:pPr marL="342900" indent="-342900">
              <a:lnSpc>
                <a:spcPct val="90000"/>
              </a:lnSpc>
              <a:spcBef>
                <a:spcPct val="20000"/>
              </a:spcBef>
              <a:defRPr/>
            </a:pPr>
            <a:endParaRPr lang="en-US" sz="1600" dirty="0"/>
          </a:p>
        </p:txBody>
      </p:sp>
      <p:sp>
        <p:nvSpPr>
          <p:cNvPr id="21515" name="Text Box 11"/>
          <p:cNvSpPr txBox="1">
            <a:spLocks noChangeArrowheads="1"/>
          </p:cNvSpPr>
          <p:nvPr/>
        </p:nvSpPr>
        <p:spPr bwMode="auto">
          <a:xfrm>
            <a:off x="1552600" y="3541978"/>
            <a:ext cx="1031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Browser</a:t>
            </a:r>
          </a:p>
        </p:txBody>
      </p:sp>
      <p:sp>
        <p:nvSpPr>
          <p:cNvPr id="21516" name="Text Box 12"/>
          <p:cNvSpPr txBox="1">
            <a:spLocks noChangeArrowheads="1"/>
          </p:cNvSpPr>
          <p:nvPr/>
        </p:nvSpPr>
        <p:spPr bwMode="auto">
          <a:xfrm>
            <a:off x="1876450" y="4236027"/>
            <a:ext cx="141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3D Indicator</a:t>
            </a:r>
          </a:p>
        </p:txBody>
      </p:sp>
      <p:sp>
        <p:nvSpPr>
          <p:cNvPr id="6152" name="Text Box 20"/>
          <p:cNvSpPr txBox="1">
            <a:spLocks noChangeArrowheads="1"/>
          </p:cNvSpPr>
          <p:nvPr/>
        </p:nvSpPr>
        <p:spPr bwMode="auto">
          <a:xfrm>
            <a:off x="4467683" y="3270515"/>
            <a:ext cx="74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View </a:t>
            </a:r>
          </a:p>
          <a:p>
            <a:pPr algn="ctr" eaLnBrk="1" hangingPunct="1"/>
            <a:r>
              <a:rPr lang="en-US" dirty="0"/>
              <a:t>Cube</a:t>
            </a:r>
          </a:p>
        </p:txBody>
      </p:sp>
      <p:sp>
        <p:nvSpPr>
          <p:cNvPr id="23" name="Text Box 12"/>
          <p:cNvSpPr txBox="1">
            <a:spLocks noChangeArrowheads="1"/>
          </p:cNvSpPr>
          <p:nvPr/>
        </p:nvSpPr>
        <p:spPr bwMode="auto">
          <a:xfrm>
            <a:off x="3934572" y="4483521"/>
            <a:ext cx="169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Navigation Bar</a:t>
            </a:r>
          </a:p>
        </p:txBody>
      </p:sp>
      <p:sp>
        <p:nvSpPr>
          <p:cNvPr id="6157" name="Title 26"/>
          <p:cNvSpPr>
            <a:spLocks noGrp="1"/>
          </p:cNvSpPr>
          <p:nvPr>
            <p:ph type="title"/>
          </p:nvPr>
        </p:nvSpPr>
        <p:spPr/>
        <p:txBody>
          <a:bodyPr/>
          <a:lstStyle/>
          <a:p>
            <a:r>
              <a:rPr lang="en-US" dirty="0" smtClean="0"/>
              <a:t>Inventor Screen Layout</a:t>
            </a:r>
          </a:p>
        </p:txBody>
      </p:sp>
      <p:sp>
        <p:nvSpPr>
          <p:cNvPr id="13" name="Rectangle 12"/>
          <p:cNvSpPr/>
          <p:nvPr/>
        </p:nvSpPr>
        <p:spPr>
          <a:xfrm>
            <a:off x="1433680" y="4748802"/>
            <a:ext cx="409865" cy="390523"/>
          </a:xfrm>
          <a:prstGeom prst="rect">
            <a:avLst/>
          </a:prstGeom>
          <a:solidFill>
            <a:srgbClr val="0070C0">
              <a:alpha val="20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47830" y="3015252"/>
            <a:ext cx="1009940" cy="2204448"/>
          </a:xfrm>
          <a:prstGeom prst="rect">
            <a:avLst/>
          </a:prstGeom>
          <a:solidFill>
            <a:srgbClr val="0070C0">
              <a:alpha val="20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03489" y="3457371"/>
            <a:ext cx="164382" cy="847929"/>
          </a:xfrm>
          <a:prstGeom prst="rect">
            <a:avLst/>
          </a:prstGeom>
          <a:solidFill>
            <a:srgbClr val="0070C0">
              <a:alpha val="20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567532" y="3114675"/>
            <a:ext cx="400340" cy="333489"/>
          </a:xfrm>
          <a:prstGeom prst="rect">
            <a:avLst/>
          </a:prstGeom>
          <a:solidFill>
            <a:srgbClr val="0070C0">
              <a:alpha val="20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5213520" y="3380641"/>
            <a:ext cx="440423" cy="209958"/>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flipV="1">
            <a:off x="1075880" y="3541978"/>
            <a:ext cx="502950" cy="207370"/>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V="1">
            <a:off x="5190821" y="4048125"/>
            <a:ext cx="661884" cy="43539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1763737" y="4602740"/>
            <a:ext cx="647447" cy="250669"/>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509">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09">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5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509">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1509">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509">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509">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509">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509">
                                            <p:txEl>
                                              <p:pRg st="10" end="1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51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p:bldP spid="21516" grpId="0"/>
      <p:bldP spid="6152" grpId="0"/>
      <p:bldP spid="23" grpId="0"/>
      <p:bldP spid="13" grpId="0" animBg="1"/>
      <p:bldP spid="14"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en-US" dirty="0" smtClean="0"/>
              <a:t>Mouse Buttons</a:t>
            </a:r>
          </a:p>
        </p:txBody>
      </p:sp>
      <p:sp>
        <p:nvSpPr>
          <p:cNvPr id="22533" name="Rectangle 5"/>
          <p:cNvSpPr>
            <a:spLocks noGrp="1" noChangeArrowheads="1"/>
          </p:cNvSpPr>
          <p:nvPr>
            <p:ph type="body" sz="half" idx="1"/>
          </p:nvPr>
        </p:nvSpPr>
        <p:spPr>
          <a:xfrm>
            <a:off x="457200" y="1846263"/>
            <a:ext cx="4038600" cy="4718050"/>
          </a:xfrm>
        </p:spPr>
        <p:txBody>
          <a:bodyPr/>
          <a:lstStyle/>
          <a:p>
            <a:pPr eaLnBrk="1" hangingPunct="1">
              <a:lnSpc>
                <a:spcPct val="90000"/>
              </a:lnSpc>
            </a:pPr>
            <a:r>
              <a:rPr lang="en-US" smtClean="0"/>
              <a:t>Left Mouse Button</a:t>
            </a:r>
          </a:p>
          <a:p>
            <a:pPr lvl="1" eaLnBrk="1" hangingPunct="1">
              <a:lnSpc>
                <a:spcPct val="90000"/>
              </a:lnSpc>
            </a:pPr>
            <a:r>
              <a:rPr lang="en-US" smtClean="0"/>
              <a:t>Used to select icons, menus, and graphics</a:t>
            </a:r>
          </a:p>
          <a:p>
            <a:pPr eaLnBrk="1" hangingPunct="1">
              <a:lnSpc>
                <a:spcPct val="90000"/>
              </a:lnSpc>
            </a:pPr>
            <a:r>
              <a:rPr lang="en-US" smtClean="0"/>
              <a:t>Right Mouse Button</a:t>
            </a:r>
          </a:p>
          <a:p>
            <a:pPr lvl="1" eaLnBrk="1" hangingPunct="1">
              <a:lnSpc>
                <a:spcPct val="90000"/>
              </a:lnSpc>
            </a:pPr>
            <a:r>
              <a:rPr lang="en-US" smtClean="0"/>
              <a:t>Brings up additional options</a:t>
            </a:r>
          </a:p>
          <a:p>
            <a:pPr lvl="1" eaLnBrk="1" hangingPunct="1">
              <a:lnSpc>
                <a:spcPct val="90000"/>
              </a:lnSpc>
            </a:pPr>
            <a:r>
              <a:rPr lang="en-US" smtClean="0"/>
              <a:t>Accepts default option</a:t>
            </a:r>
          </a:p>
          <a:p>
            <a:pPr lvl="1" eaLnBrk="1" hangingPunct="1">
              <a:lnSpc>
                <a:spcPct val="90000"/>
              </a:lnSpc>
            </a:pPr>
            <a:r>
              <a:rPr lang="en-US" smtClean="0"/>
              <a:t>Ends a process</a:t>
            </a:r>
          </a:p>
          <a:p>
            <a:pPr eaLnBrk="1" hangingPunct="1">
              <a:lnSpc>
                <a:spcPct val="90000"/>
              </a:lnSpc>
            </a:pPr>
            <a:r>
              <a:rPr lang="en-US" smtClean="0"/>
              <a:t>Middle Button/Wheel</a:t>
            </a:r>
          </a:p>
          <a:p>
            <a:pPr lvl="1" eaLnBrk="1" hangingPunct="1">
              <a:lnSpc>
                <a:spcPct val="90000"/>
              </a:lnSpc>
            </a:pPr>
            <a:r>
              <a:rPr lang="en-US" smtClean="0"/>
              <a:t>Provides quick pan and zoom functions</a:t>
            </a:r>
          </a:p>
        </p:txBody>
      </p:sp>
      <p:pic>
        <p:nvPicPr>
          <p:cNvPr id="7173" name="Picture 9" descr="MCj039695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9763" y="2505075"/>
            <a:ext cx="2100262" cy="311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6"/>
          <p:cNvSpPr>
            <a:spLocks noChangeArrowheads="1"/>
          </p:cNvSpPr>
          <p:nvPr/>
        </p:nvSpPr>
        <p:spPr bwMode="auto">
          <a:xfrm>
            <a:off x="7267575" y="2347912"/>
            <a:ext cx="1419225" cy="314325"/>
          </a:xfrm>
          <a:prstGeom prst="wedgeRoundRectCallout">
            <a:avLst>
              <a:gd name="adj1" fmla="val -61074"/>
              <a:gd name="adj2" fmla="val 140403"/>
              <a:gd name="adj3" fmla="val 16667"/>
            </a:avLst>
          </a:prstGeom>
          <a:solidFill>
            <a:srgbClr val="0000FF">
              <a:alpha val="14902"/>
            </a:srgbClr>
          </a:solidFill>
          <a:ln w="9525">
            <a:solidFill>
              <a:schemeClr val="tx1"/>
            </a:solidFill>
            <a:miter lim="800000"/>
            <a:headEnd/>
            <a:tailEnd/>
          </a:ln>
        </p:spPr>
        <p:txBody>
          <a:bodyPr/>
          <a:lstStyle/>
          <a:p>
            <a:pPr algn="ctr"/>
            <a:endParaRPr lang="en-US"/>
          </a:p>
        </p:txBody>
      </p:sp>
      <p:sp>
        <p:nvSpPr>
          <p:cNvPr id="11" name="Text Box 12"/>
          <p:cNvSpPr txBox="1">
            <a:spLocks noChangeArrowheads="1"/>
          </p:cNvSpPr>
          <p:nvPr/>
        </p:nvSpPr>
        <p:spPr bwMode="auto">
          <a:xfrm>
            <a:off x="7270750" y="2328862"/>
            <a:ext cx="1454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Right Button</a:t>
            </a:r>
            <a:endParaRPr lang="en-US" dirty="0"/>
          </a:p>
        </p:txBody>
      </p:sp>
      <p:sp>
        <p:nvSpPr>
          <p:cNvPr id="12" name="AutoShape 16"/>
          <p:cNvSpPr>
            <a:spLocks noChangeArrowheads="1"/>
          </p:cNvSpPr>
          <p:nvPr/>
        </p:nvSpPr>
        <p:spPr bwMode="auto">
          <a:xfrm>
            <a:off x="5913485" y="1869281"/>
            <a:ext cx="2201815" cy="314325"/>
          </a:xfrm>
          <a:prstGeom prst="wedgeRoundRectCallout">
            <a:avLst>
              <a:gd name="adj1" fmla="val -17301"/>
              <a:gd name="adj2" fmla="val 246464"/>
              <a:gd name="adj3" fmla="val 16667"/>
            </a:avLst>
          </a:prstGeom>
          <a:solidFill>
            <a:srgbClr val="0000FF">
              <a:alpha val="14902"/>
            </a:srgbClr>
          </a:solidFill>
          <a:ln w="9525">
            <a:solidFill>
              <a:schemeClr val="tx1"/>
            </a:solidFill>
            <a:miter lim="800000"/>
            <a:headEnd/>
            <a:tailEnd/>
          </a:ln>
        </p:spPr>
        <p:txBody>
          <a:bodyPr/>
          <a:lstStyle/>
          <a:p>
            <a:pPr algn="ctr"/>
            <a:endParaRPr lang="en-US"/>
          </a:p>
        </p:txBody>
      </p:sp>
      <p:sp>
        <p:nvSpPr>
          <p:cNvPr id="13" name="Text Box 12"/>
          <p:cNvSpPr txBox="1">
            <a:spLocks noChangeArrowheads="1"/>
          </p:cNvSpPr>
          <p:nvPr/>
        </p:nvSpPr>
        <p:spPr bwMode="auto">
          <a:xfrm>
            <a:off x="5886497" y="1846263"/>
            <a:ext cx="2313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Middle Wheel/Button</a:t>
            </a:r>
            <a:endParaRPr lang="en-US" dirty="0"/>
          </a:p>
        </p:txBody>
      </p:sp>
      <p:sp>
        <p:nvSpPr>
          <p:cNvPr id="14" name="AutoShape 16"/>
          <p:cNvSpPr>
            <a:spLocks noChangeArrowheads="1"/>
          </p:cNvSpPr>
          <p:nvPr/>
        </p:nvSpPr>
        <p:spPr bwMode="auto">
          <a:xfrm>
            <a:off x="4492625" y="2296557"/>
            <a:ext cx="1362075" cy="314325"/>
          </a:xfrm>
          <a:prstGeom prst="wedgeRoundRectCallout">
            <a:avLst>
              <a:gd name="adj1" fmla="val 73192"/>
              <a:gd name="adj2" fmla="val 161615"/>
              <a:gd name="adj3" fmla="val 16667"/>
            </a:avLst>
          </a:prstGeom>
          <a:solidFill>
            <a:srgbClr val="0000FF">
              <a:alpha val="14902"/>
            </a:srgbClr>
          </a:solidFill>
          <a:ln w="9525">
            <a:solidFill>
              <a:schemeClr val="tx1"/>
            </a:solidFill>
            <a:miter lim="800000"/>
            <a:headEnd/>
            <a:tailEnd/>
          </a:ln>
        </p:spPr>
        <p:txBody>
          <a:bodyPr/>
          <a:lstStyle/>
          <a:p>
            <a:pPr algn="ctr"/>
            <a:endParaRPr lang="en-US"/>
          </a:p>
        </p:txBody>
      </p:sp>
      <p:sp>
        <p:nvSpPr>
          <p:cNvPr id="15" name="Text Box 12"/>
          <p:cNvSpPr txBox="1">
            <a:spLocks noChangeArrowheads="1"/>
          </p:cNvSpPr>
          <p:nvPr/>
        </p:nvSpPr>
        <p:spPr bwMode="auto">
          <a:xfrm>
            <a:off x="4495800" y="2277507"/>
            <a:ext cx="1300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Left Button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3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253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53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Geometric Constraints</a:t>
            </a:r>
          </a:p>
        </p:txBody>
      </p:sp>
      <p:sp>
        <p:nvSpPr>
          <p:cNvPr id="27663" name="Text Box 15"/>
          <p:cNvSpPr txBox="1">
            <a:spLocks noChangeArrowheads="1"/>
          </p:cNvSpPr>
          <p:nvPr/>
        </p:nvSpPr>
        <p:spPr bwMode="auto">
          <a:xfrm>
            <a:off x="527050" y="1266825"/>
            <a:ext cx="81216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t>Symbols that show alignments to capture the design intent</a:t>
            </a:r>
            <a:endParaRPr lang="en-US"/>
          </a:p>
          <a:p>
            <a:pPr algn="ctr" eaLnBrk="1" hangingPunct="1"/>
            <a:endParaRPr lang="en-US" sz="1000"/>
          </a:p>
          <a:p>
            <a:pPr eaLnBrk="1" hangingPunct="1"/>
            <a:r>
              <a:rPr lang="en-US">
                <a:solidFill>
                  <a:srgbClr val="0000FF"/>
                </a:solidFill>
              </a:rPr>
              <a:t>To use Geometric Constraints:</a:t>
            </a:r>
          </a:p>
        </p:txBody>
      </p:sp>
      <p:sp>
        <p:nvSpPr>
          <p:cNvPr id="27664" name="Text Box 16"/>
          <p:cNvSpPr txBox="1">
            <a:spLocks noChangeArrowheads="1"/>
          </p:cNvSpPr>
          <p:nvPr/>
        </p:nvSpPr>
        <p:spPr bwMode="auto">
          <a:xfrm>
            <a:off x="4908550" y="2389188"/>
            <a:ext cx="42354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2. Right mouse click in Graphics Window, then select Create Constraint</a:t>
            </a:r>
          </a:p>
          <a:p>
            <a:pPr eaLnBrk="1" hangingPunct="1">
              <a:spcBef>
                <a:spcPct val="50000"/>
              </a:spcBef>
            </a:pPr>
            <a:endParaRPr lang="en-US" dirty="0"/>
          </a:p>
        </p:txBody>
      </p:sp>
      <p:sp>
        <p:nvSpPr>
          <p:cNvPr id="27665" name="Text Box 17"/>
          <p:cNvSpPr txBox="1">
            <a:spLocks noChangeArrowheads="1"/>
          </p:cNvSpPr>
          <p:nvPr/>
        </p:nvSpPr>
        <p:spPr bwMode="auto">
          <a:xfrm>
            <a:off x="4206875" y="2943225"/>
            <a:ext cx="72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0000FF"/>
                </a:solidFill>
              </a:rPr>
              <a:t>OR</a:t>
            </a:r>
          </a:p>
        </p:txBody>
      </p:sp>
      <p:pic>
        <p:nvPicPr>
          <p:cNvPr id="8198"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32296" r="10536"/>
          <a:stretch/>
        </p:blipFill>
        <p:spPr bwMode="auto">
          <a:xfrm>
            <a:off x="485775" y="3151187"/>
            <a:ext cx="3513931"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00"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38565" y="3151187"/>
            <a:ext cx="3394621" cy="3457575"/>
          </a:xfrm>
          <a:prstGeom prst="rect">
            <a:avLst/>
          </a:prstGeom>
          <a:noFill/>
          <a:ln>
            <a:solidFill>
              <a:schemeClr val="tx1"/>
            </a:solidFill>
          </a:ln>
          <a:extLst/>
        </p:spPr>
      </p:pic>
      <p:sp>
        <p:nvSpPr>
          <p:cNvPr id="8201" name="TextBox 10"/>
          <p:cNvSpPr txBox="1">
            <a:spLocks noChangeArrowheads="1"/>
          </p:cNvSpPr>
          <p:nvPr/>
        </p:nvSpPr>
        <p:spPr bwMode="auto">
          <a:xfrm>
            <a:off x="542925" y="2339975"/>
            <a:ext cx="3827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1. Use the commands available from the </a:t>
            </a:r>
            <a:r>
              <a:rPr lang="en-US" dirty="0" smtClean="0"/>
              <a:t>Constrain panel</a:t>
            </a:r>
            <a:endParaRPr lang="en-US" dirty="0"/>
          </a:p>
        </p:txBody>
      </p:sp>
      <p:sp>
        <p:nvSpPr>
          <p:cNvPr id="5" name="Rectangle 4"/>
          <p:cNvSpPr/>
          <p:nvPr/>
        </p:nvSpPr>
        <p:spPr>
          <a:xfrm>
            <a:off x="7305675" y="5076824"/>
            <a:ext cx="742950" cy="1038225"/>
          </a:xfrm>
          <a:prstGeom prst="rect">
            <a:avLst/>
          </a:prstGeom>
          <a:solidFill>
            <a:srgbClr val="0070C0">
              <a:alpha val="12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590800" y="3387724"/>
            <a:ext cx="504825" cy="365126"/>
          </a:xfrm>
          <a:prstGeom prst="rect">
            <a:avLst/>
          </a:prstGeom>
          <a:solidFill>
            <a:srgbClr val="0070C0">
              <a:alpha val="20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2095500" y="2943225"/>
            <a:ext cx="495300" cy="444499"/>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6440575" y="3006726"/>
            <a:ext cx="1093700" cy="2070099"/>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6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0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3" grpId="0"/>
      <p:bldP spid="27664" grpId="0"/>
      <p:bldP spid="8201" grpId="0"/>
      <p:bldP spid="5"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Show and Hide Constraints</a:t>
            </a:r>
          </a:p>
        </p:txBody>
      </p:sp>
      <p:sp>
        <p:nvSpPr>
          <p:cNvPr id="27663" name="Text Box 15"/>
          <p:cNvSpPr txBox="1">
            <a:spLocks noChangeArrowheads="1"/>
          </p:cNvSpPr>
          <p:nvPr/>
        </p:nvSpPr>
        <p:spPr bwMode="auto">
          <a:xfrm>
            <a:off x="527050" y="1266825"/>
            <a:ext cx="81216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t>Constraints can be shown or hidden using the Show Constraints button in the Constrain panel, using the menu by right clicking in Graphics Window, or the F9 key</a:t>
            </a:r>
            <a:endParaRPr lang="en-US" sz="1000" dirty="0"/>
          </a:p>
        </p:txBody>
      </p:sp>
      <p:pic>
        <p:nvPicPr>
          <p:cNvPr id="8198"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32430" r="14129"/>
          <a:stretch/>
        </p:blipFill>
        <p:spPr bwMode="auto">
          <a:xfrm>
            <a:off x="4867275" y="2789393"/>
            <a:ext cx="3400425" cy="35792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00"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32362" r="16728"/>
          <a:stretch/>
        </p:blipFill>
        <p:spPr bwMode="auto">
          <a:xfrm>
            <a:off x="1055545" y="2789392"/>
            <a:ext cx="3241964" cy="3579234"/>
          </a:xfrm>
          <a:prstGeom prst="rect">
            <a:avLst/>
          </a:prstGeom>
          <a:noFill/>
          <a:ln>
            <a:solidFill>
              <a:schemeClr val="tx1"/>
            </a:solidFill>
          </a:ln>
          <a:extLst/>
        </p:spPr>
      </p:pic>
      <p:sp>
        <p:nvSpPr>
          <p:cNvPr id="5" name="Rectangle 4"/>
          <p:cNvSpPr/>
          <p:nvPr/>
        </p:nvSpPr>
        <p:spPr>
          <a:xfrm>
            <a:off x="3068782" y="3913043"/>
            <a:ext cx="951634" cy="1157721"/>
          </a:xfrm>
          <a:prstGeom prst="rect">
            <a:avLst/>
          </a:prstGeom>
          <a:solidFill>
            <a:srgbClr val="0070C0">
              <a:alpha val="12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81771" y="3175875"/>
            <a:ext cx="143164" cy="140566"/>
          </a:xfrm>
          <a:prstGeom prst="rect">
            <a:avLst/>
          </a:prstGeom>
          <a:solidFill>
            <a:srgbClr val="0070C0">
              <a:alpha val="20000"/>
            </a:srgb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3616182" y="2467154"/>
            <a:ext cx="404234" cy="183237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153354" y="2467154"/>
            <a:ext cx="391245" cy="70872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585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3" grpId="0"/>
      <p:bldP spid="5"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20"/>
          <p:cNvPicPr>
            <a:picLocks noChangeAspect="1" noChangeArrowheads="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403225" y="4829175"/>
            <a:ext cx="7096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5726113"/>
            <a:ext cx="4413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17"/>
          <p:cNvPicPr>
            <a:picLocks noChangeAspect="1" noChangeArrowheads="1"/>
          </p:cNvPicPr>
          <p:nvPr/>
        </p:nvPicPr>
        <p:blipFill>
          <a:blip r:embed="rId5">
            <a:clrChange>
              <a:clrFrom>
                <a:srgbClr val="EFEFEF"/>
              </a:clrFrom>
              <a:clrTo>
                <a:srgbClr val="EFEFEF">
                  <a:alpha val="0"/>
                </a:srgbClr>
              </a:clrTo>
            </a:clrChange>
            <a:extLst>
              <a:ext uri="{28A0092B-C50C-407E-A947-70E740481C1C}">
                <a14:useLocalDpi xmlns:a14="http://schemas.microsoft.com/office/drawing/2010/main" val="0"/>
              </a:ext>
            </a:extLst>
          </a:blip>
          <a:srcRect b="10001"/>
          <a:stretch>
            <a:fillRect/>
          </a:stretch>
        </p:blipFill>
        <p:spPr bwMode="auto">
          <a:xfrm>
            <a:off x="515938" y="3906838"/>
            <a:ext cx="533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525" y="62182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59"/>
          <p:cNvSpPr>
            <a:spLocks noChangeArrowheads="1"/>
          </p:cNvSpPr>
          <p:nvPr/>
        </p:nvSpPr>
        <p:spPr bwMode="auto">
          <a:xfrm>
            <a:off x="7556500" y="6083300"/>
            <a:ext cx="787400" cy="55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223" name="Rectangle 2"/>
          <p:cNvSpPr>
            <a:spLocks noGrp="1" noChangeArrowheads="1"/>
          </p:cNvSpPr>
          <p:nvPr>
            <p:ph type="title"/>
          </p:nvPr>
        </p:nvSpPr>
        <p:spPr/>
        <p:txBody>
          <a:bodyPr/>
          <a:lstStyle/>
          <a:p>
            <a:pPr eaLnBrk="1" hangingPunct="1"/>
            <a:r>
              <a:rPr lang="en-US" smtClean="0"/>
              <a:t>Geometric Constraint Symbols</a:t>
            </a:r>
          </a:p>
        </p:txBody>
      </p:sp>
      <p:graphicFrame>
        <p:nvGraphicFramePr>
          <p:cNvPr id="29854" name="Group 158"/>
          <p:cNvGraphicFramePr>
            <a:graphicFrameLocks noGrp="1"/>
          </p:cNvGraphicFramePr>
          <p:nvPr>
            <p:ph idx="4294967295"/>
          </p:nvPr>
        </p:nvGraphicFramePr>
        <p:xfrm>
          <a:off x="377825" y="1162050"/>
          <a:ext cx="8477250" cy="5486400"/>
        </p:xfrm>
        <a:graphic>
          <a:graphicData uri="http://schemas.openxmlformats.org/drawingml/2006/table">
            <a:tbl>
              <a:tblPr/>
              <a:tblGrid>
                <a:gridCol w="933388"/>
                <a:gridCol w="2149248"/>
                <a:gridCol w="5394614"/>
              </a:tblGrid>
              <a:tr h="4568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Perpendicular</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Lines are at right angles</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8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Parallel</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Line is parallel to other objects</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8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Tangent</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Touches at one point only</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8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Smooth</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Create a continuous curve</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8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Coincident</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Constrains 2 points or point to curve</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8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Concentric</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Arc or Circle shares center point</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8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Collinear</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2 lines lie along the same line</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8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Equal</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Resizes to same radius or length</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8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Horizontal</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Line is parallel to X axis</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8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Vertical</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Line is parallel to Y axis</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8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Fix</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Points or curves stay locked in place</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8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Symmetry</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Objects align symmetrically about a line</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78" name="AutoShape 6" descr="colinea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79" name="AutoShape 8" descr="colinea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80" name="AutoShape 10" descr="colinea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81" name="AutoShape 12" descr="colinea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82" name="AutoShape 14" descr="colinea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83" name="Text Box 15"/>
          <p:cNvSpPr txBox="1">
            <a:spLocks noChangeArrowheads="1"/>
          </p:cNvSpPr>
          <p:nvPr/>
        </p:nvSpPr>
        <p:spPr bwMode="auto">
          <a:xfrm>
            <a:off x="1058863" y="1957388"/>
            <a:ext cx="1171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9284" name="AutoShape 17" descr="colinea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9285" name="Picture 119"/>
          <p:cNvPicPr>
            <a:picLocks noChangeAspect="1" noChangeArrowheads="1"/>
          </p:cNvPicPr>
          <p:nvPr/>
        </p:nvPicPr>
        <p:blipFill>
          <a:blip r:embed="rId7">
            <a:clrChange>
              <a:clrFrom>
                <a:srgbClr val="EFEFEF"/>
              </a:clrFrom>
              <a:clrTo>
                <a:srgbClr val="EFEFEF">
                  <a:alpha val="0"/>
                </a:srgbClr>
              </a:clrTo>
            </a:clrChange>
            <a:extLst>
              <a:ext uri="{28A0092B-C50C-407E-A947-70E740481C1C}">
                <a14:useLocalDpi xmlns:a14="http://schemas.microsoft.com/office/drawing/2010/main" val="0"/>
              </a:ext>
            </a:extLst>
          </a:blip>
          <a:srcRect r="15158" b="20810"/>
          <a:stretch>
            <a:fillRect/>
          </a:stretch>
        </p:blipFill>
        <p:spPr bwMode="auto">
          <a:xfrm>
            <a:off x="458788" y="4356100"/>
            <a:ext cx="6397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6" name="Oval 145"/>
          <p:cNvSpPr>
            <a:spLocks noChangeArrowheads="1"/>
          </p:cNvSpPr>
          <p:nvPr/>
        </p:nvSpPr>
        <p:spPr bwMode="auto">
          <a:xfrm>
            <a:off x="654050" y="3571875"/>
            <a:ext cx="160338" cy="160338"/>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87" name="Oval 146"/>
          <p:cNvSpPr>
            <a:spLocks noChangeArrowheads="1"/>
          </p:cNvSpPr>
          <p:nvPr/>
        </p:nvSpPr>
        <p:spPr bwMode="auto">
          <a:xfrm>
            <a:off x="584200" y="3517900"/>
            <a:ext cx="292100" cy="279400"/>
          </a:xfrm>
          <a:prstGeom prst="ellipse">
            <a:avLst/>
          </a:pr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9288" name="Picture 151"/>
          <p:cNvPicPr>
            <a:picLocks noChangeAspect="1" noChangeArrowheads="1"/>
          </p:cNvPicPr>
          <p:nvPr/>
        </p:nvPicPr>
        <p:blipFill>
          <a:blip r:embed="rId8">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419100" y="1654175"/>
            <a:ext cx="5603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9" name="Picture 152"/>
          <p:cNvPicPr>
            <a:picLocks noChangeAspect="1" noChangeArrowheads="1"/>
          </p:cNvPicPr>
          <p:nvPr/>
        </p:nvPicPr>
        <p:blipFill>
          <a:blip r:embed="rId9">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455613" y="1209675"/>
            <a:ext cx="5746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0" name="Picture 155"/>
          <p:cNvPicPr>
            <a:picLocks noChangeAspect="1" noChangeArrowheads="1"/>
          </p:cNvPicPr>
          <p:nvPr/>
        </p:nvPicPr>
        <p:blipFill>
          <a:blip r:embed="rId10">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436563" y="2097088"/>
            <a:ext cx="5873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1" name="Picture 160"/>
          <p:cNvPicPr>
            <a:picLocks noChangeAspect="1" noChangeArrowheads="1"/>
          </p:cNvPicPr>
          <p:nvPr/>
        </p:nvPicPr>
        <p:blipFill>
          <a:blip r:embed="rId11">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439738" y="5289550"/>
            <a:ext cx="4794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2" name="Picture 161"/>
          <p:cNvPicPr>
            <a:picLocks noChangeAspect="1" noChangeArrowheads="1"/>
          </p:cNvPicPr>
          <p:nvPr/>
        </p:nvPicPr>
        <p:blipFill>
          <a:blip r:embed="rId12">
            <a:clrChange>
              <a:clrFrom>
                <a:srgbClr val="D4D0C8"/>
              </a:clrFrom>
              <a:clrTo>
                <a:srgbClr val="D4D0C8">
                  <a:alpha val="0"/>
                </a:srgbClr>
              </a:clrTo>
            </a:clrChange>
            <a:extLst>
              <a:ext uri="{28A0092B-C50C-407E-A947-70E740481C1C}">
                <a14:useLocalDpi xmlns:a14="http://schemas.microsoft.com/office/drawing/2010/main" val="0"/>
              </a:ext>
            </a:extLst>
          </a:blip>
          <a:srcRect/>
          <a:stretch>
            <a:fillRect/>
          </a:stretch>
        </p:blipFill>
        <p:spPr bwMode="auto">
          <a:xfrm>
            <a:off x="501650" y="255905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3" name="Picture 7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563" y="3032125"/>
            <a:ext cx="47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Curriculum">
  <a:themeElements>
    <a:clrScheme name="Engineering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gineering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gineering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gineering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gineering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gineering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gineering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gineering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gineering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gineering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gineering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gineering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gineering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gineering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9235FAAB3A6C45B68E209888EDCD6D" ma:contentTypeVersion="1" ma:contentTypeDescription="Create a new document." ma:contentTypeScope="" ma:versionID="a2e51b4465781ee61c1be13b06600764">
  <xsd:schema xmlns:xsd="http://www.w3.org/2001/XMLSchema" xmlns:xs="http://www.w3.org/2001/XMLSchema" xmlns:p="http://schemas.microsoft.com/office/2006/metadata/properties" xmlns:ns3="7ceb0ffb-2088-4669-913c-61eab4515a9c" targetNamespace="http://schemas.microsoft.com/office/2006/metadata/properties" ma:root="true" ma:fieldsID="5953469f158cc4a2b9daa4bb352e0bea" ns3:_="">
    <xsd:import namespace="7ceb0ffb-2088-4669-913c-61eab4515a9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b0ffb-2088-4669-913c-61eab4515a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494A1B-19DF-4C35-AD94-864F8BA2B1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b0ffb-2088-4669-913c-61eab4515a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BCAD59-5990-408F-A41B-F9C092F5583A}">
  <ds:schemaRefs>
    <ds:schemaRef ds:uri="http://schemas.microsoft.com/sharepoint/v3/contenttype/forms"/>
  </ds:schemaRefs>
</ds:datastoreItem>
</file>

<file path=customXml/itemProps3.xml><?xml version="1.0" encoding="utf-8"?>
<ds:datastoreItem xmlns:ds="http://schemas.openxmlformats.org/officeDocument/2006/customXml" ds:itemID="{5A9FC2ED-B06C-4787-92BA-760DD067E763}">
  <ds:schemaRefs>
    <ds:schemaRef ds:uri="http://schemas.microsoft.com/office/infopath/2007/PartnerControls"/>
    <ds:schemaRef ds:uri="http://purl.org/dc/elements/1.1/"/>
    <ds:schemaRef ds:uri="7ceb0ffb-2088-4669-913c-61eab4515a9c"/>
    <ds:schemaRef ds:uri="http://schemas.microsoft.com/office/2006/documentManagement/types"/>
    <ds:schemaRef ds:uri="http://schemas.microsoft.com/office/2006/metadata/properties"/>
    <ds:schemaRef ds:uri="http://purl.org/dc/terms/"/>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1243</TotalTime>
  <Words>1147</Words>
  <Application>Microsoft Office PowerPoint</Application>
  <PresentationFormat>On-screen Show (4:3)</PresentationFormat>
  <Paragraphs>189</Paragraphs>
  <Slides>17</Slides>
  <Notes>17</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17</vt:i4>
      </vt:variant>
    </vt:vector>
  </HeadingPairs>
  <TitlesOfParts>
    <vt:vector size="20" baseType="lpstr">
      <vt:lpstr>Arial</vt:lpstr>
      <vt:lpstr>EngineeringCurriculum</vt:lpstr>
      <vt:lpstr>1_Custom Design</vt:lpstr>
      <vt:lpstr>PowerPoint Presentation</vt:lpstr>
      <vt:lpstr>Getting Started with Inventor</vt:lpstr>
      <vt:lpstr>Inventor Screen Layout</vt:lpstr>
      <vt:lpstr>Inventor Screen Layout</vt:lpstr>
      <vt:lpstr>Inventor Screen Layout</vt:lpstr>
      <vt:lpstr>Mouse Buttons</vt:lpstr>
      <vt:lpstr>Geometric Constraints</vt:lpstr>
      <vt:lpstr>Show and Hide Constraints</vt:lpstr>
      <vt:lpstr>Geometric Constraint Symbols</vt:lpstr>
      <vt:lpstr>Dynamic Viewing Functions</vt:lpstr>
      <vt:lpstr>Dynamic Viewing Functions</vt:lpstr>
      <vt:lpstr>Recover Missing Menus</vt:lpstr>
      <vt:lpstr>Expand Browser Steps</vt:lpstr>
      <vt:lpstr>Remove Unused Sketches</vt:lpstr>
      <vt:lpstr>Shared Sketches</vt:lpstr>
      <vt:lpstr>Precise Input</vt:lpstr>
      <vt:lpstr>Image Resources</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Modeling Fundamentals</dc:title>
  <dc:subject>GTT - Lesson 1.5 - Designing For Production</dc:subject>
  <dc:creator>GTT Revision Team</dc:creator>
  <cp:lastModifiedBy>Matt Arnold</cp:lastModifiedBy>
  <cp:revision>88</cp:revision>
  <dcterms:created xsi:type="dcterms:W3CDTF">2008-05-21T19:49:46Z</dcterms:created>
  <dcterms:modified xsi:type="dcterms:W3CDTF">2015-03-18T14:57:33Z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0x010100889235FAAB3A6C45B68E209888EDCD6D</vt:lpwstr>
  </property>
</Properties>
</file>