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1" r:id="rId2"/>
  </p:sldMasterIdLst>
  <p:notesMasterIdLst>
    <p:notesMasterId r:id="rId19"/>
  </p:notesMasterIdLst>
  <p:sldIdLst>
    <p:sldId id="260" r:id="rId3"/>
    <p:sldId id="263" r:id="rId4"/>
    <p:sldId id="261" r:id="rId5"/>
    <p:sldId id="265" r:id="rId6"/>
    <p:sldId id="264" r:id="rId7"/>
    <p:sldId id="262" r:id="rId8"/>
    <p:sldId id="266" r:id="rId9"/>
    <p:sldId id="270" r:id="rId10"/>
    <p:sldId id="267" r:id="rId11"/>
    <p:sldId id="268" r:id="rId12"/>
    <p:sldId id="269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custShowLst>
    <p:custShow name="chapter" id="0">
      <p:sldLst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</p:sldLst>
    </p:custShow>
    <p:custShow name="bellringers" id="1">
      <p:sldLst/>
    </p:custShow>
    <p:custShow name="transparencies" id="2">
      <p:sldLst>
        <p:sld r:id="rId4"/>
        <p:sld r:id="rId15"/>
      </p:sldLst>
    </p:custShow>
    <p:custShow name="stp" id="3">
      <p:sldLst/>
    </p:custShow>
    <p:custShow name="ENG sect 1" id="4">
      <p:sldLst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</p:sldLst>
    </p:custShow>
    <p:custShow name="ENG sect 2" id="5">
      <p:sldLst/>
    </p:custShow>
    <p:custShow name="ENG sect 3" id="6">
      <p:sldLst/>
    </p:custShow>
    <p:custShow name="ENG sect 4" id="7">
      <p:sldLst/>
    </p:custShow>
    <p:custShow name="VisCon" id="8">
      <p:sldLst>
        <p:sld r:id="rId6"/>
      </p:sldLst>
    </p:custShow>
    <p:custShow name="ImageMath" id="9">
      <p:sldLst/>
    </p:custShow>
    <p:custShow name="Multi CNN" id="10">
      <p:sldLst/>
    </p:custShow>
    <p:custShow name="Ch Menu" id="11">
      <p:sldLst/>
    </p:custShow>
    <p:custShow name="Resources" id="12">
      <p:sldLst/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4645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1126"/>
        <p:guide pos="7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68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77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77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77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77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87055E4-8960-4B6A-87A3-2BD3125A52A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EDFB9B-0306-4FDF-81A0-AE565D2FCE39}" type="slidenum">
              <a:rPr lang="en-US"/>
              <a:pPr/>
              <a:t>1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D7CF20-FAF8-44DD-8D99-D4FD7A23B585}" type="slidenum">
              <a:rPr lang="en-US"/>
              <a:pPr/>
              <a:t>10</a:t>
            </a:fld>
            <a:endParaRPr lang="en-U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C18A27-4521-4383-96AC-AA7F41FD8E60}" type="slidenum">
              <a:rPr lang="en-US"/>
              <a:pPr/>
              <a:t>11</a:t>
            </a:fld>
            <a:endParaRPr lang="en-U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0AE93B-51FB-449E-9DA7-94722B71B348}" type="slidenum">
              <a:rPr lang="en-US"/>
              <a:pPr/>
              <a:t>12</a:t>
            </a:fld>
            <a:endParaRPr lang="en-U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4BF38A-6911-477C-97AF-EE6463AF8599}" type="slidenum">
              <a:rPr lang="en-US"/>
              <a:pPr/>
              <a:t>13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04978A-2975-4C93-A682-3FEB5975B527}" type="slidenum">
              <a:rPr lang="en-US"/>
              <a:pPr/>
              <a:t>14</a:t>
            </a:fld>
            <a:endParaRPr 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AD7CE1-B689-4318-8966-6AB6DB0E7659}" type="slidenum">
              <a:rPr lang="en-US"/>
              <a:pPr/>
              <a:t>15</a:t>
            </a:fld>
            <a:endParaRPr lang="en-US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2F6DAD-F898-4883-8F01-A42E67960A0D}" type="slidenum">
              <a:rPr lang="en-US"/>
              <a:pPr/>
              <a:t>16</a:t>
            </a:fld>
            <a:endParaRPr lang="en-US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649EAD-8EF3-4ABE-848E-B4053C3BA6CC}" type="slidenum">
              <a:rPr lang="en-US"/>
              <a:pPr/>
              <a:t>2</a:t>
            </a:fld>
            <a:endParaRPr lang="en-US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C4B597-8313-4627-9227-1356E73C6C2F}" type="slidenum">
              <a:rPr lang="en-US"/>
              <a:pPr/>
              <a:t>3</a:t>
            </a:fld>
            <a:endParaRPr 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3D9089-F88B-413A-9CBA-D54440CBB65F}" type="slidenum">
              <a:rPr lang="en-US"/>
              <a:pPr/>
              <a:t>4</a:t>
            </a:fld>
            <a:endParaRPr 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A99898-7625-4DBD-9304-AE33A204BC1E}" type="slidenum">
              <a:rPr lang="en-US"/>
              <a:pPr/>
              <a:t>5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56159F-6CB1-48E6-A2AC-67C44957C643}" type="slidenum">
              <a:rPr lang="en-US"/>
              <a:pPr/>
              <a:t>6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4C3B4E-57F4-4300-A39A-56D906DE3F97}" type="slidenum">
              <a:rPr lang="en-US"/>
              <a:pPr/>
              <a:t>7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01D428-DE31-479D-857C-B9D740A30B48}" type="slidenum">
              <a:rPr lang="en-US"/>
              <a:pPr/>
              <a:t>8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799566-04DB-43C3-9D1B-7B94F6394605}" type="slidenum">
              <a:rPr lang="en-US"/>
              <a:pPr/>
              <a:t>9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slide" Target="../slides/slide2.xml"/><Relationship Id="rId5" Type="http://schemas.openxmlformats.org/officeDocument/2006/relationships/slide" Target="../slides/slide3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5334000" y="6638925"/>
            <a:ext cx="3048000" cy="214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800">
                <a:solidFill>
                  <a:schemeClr val="bg1"/>
                </a:solidFill>
                <a:latin typeface="Arial" charset="0"/>
              </a:rPr>
              <a:t>Copyright © by Holt, Rinehart and Winston. All rights reserved.</a:t>
            </a:r>
          </a:p>
        </p:txBody>
      </p:sp>
      <p:pic>
        <p:nvPicPr>
          <p:cNvPr id="100361" name="Picture 9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0000" y="6243638"/>
            <a:ext cx="1792288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0362" name="Rectangle 10"/>
          <p:cNvSpPr>
            <a:spLocks noChangeArrowheads="1"/>
          </p:cNvSpPr>
          <p:nvPr userDrawn="1"/>
        </p:nvSpPr>
        <p:spPr bwMode="auto">
          <a:xfrm>
            <a:off x="6483350" y="6273800"/>
            <a:ext cx="15240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rgbClr val="000099"/>
                </a:solidFill>
                <a:latin typeface="Arial" charset="0"/>
              </a:rPr>
              <a:t>Resources</a:t>
            </a:r>
            <a:endParaRPr lang="en-US" sz="1000" b="1">
              <a:solidFill>
                <a:srgbClr val="000099"/>
              </a:solidFill>
              <a:latin typeface="Arial" charset="0"/>
            </a:endParaRPr>
          </a:p>
        </p:txBody>
      </p:sp>
      <p:pic>
        <p:nvPicPr>
          <p:cNvPr id="100363" name="Picture 11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45000" y="6243638"/>
            <a:ext cx="1792288" cy="393700"/>
          </a:xfrm>
          <a:prstGeom prst="rect">
            <a:avLst/>
          </a:prstGeom>
          <a:noFill/>
        </p:spPr>
      </p:pic>
      <p:sp>
        <p:nvSpPr>
          <p:cNvPr id="100364" name="Rectangle 12"/>
          <p:cNvSpPr>
            <a:spLocks noChangeArrowheads="1"/>
          </p:cNvSpPr>
          <p:nvPr userDrawn="1"/>
        </p:nvSpPr>
        <p:spPr bwMode="auto">
          <a:xfrm>
            <a:off x="4597400" y="6273800"/>
            <a:ext cx="15240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rgbClr val="000099"/>
                </a:solidFill>
                <a:latin typeface="Arial" charset="0"/>
              </a:rPr>
              <a:t>Chapter menu</a:t>
            </a:r>
            <a:endParaRPr lang="en-US" sz="1000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00365" name="AutoShape 13">
            <a:hlinkClick r:id="rId5" action="ppaction://hlinksldjump"/>
          </p:cNvPr>
          <p:cNvSpPr>
            <a:spLocks noChangeArrowheads="1"/>
          </p:cNvSpPr>
          <p:nvPr userDrawn="1"/>
        </p:nvSpPr>
        <p:spPr bwMode="auto">
          <a:xfrm>
            <a:off x="4419600" y="6248400"/>
            <a:ext cx="1817688" cy="395288"/>
          </a:xfrm>
          <a:prstGeom prst="actionButtonBlank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66" name="AutoShape 14">
            <a:hlinkClick r:id="rId6" action="ppaction://hlinksldjump"/>
          </p:cNvPr>
          <p:cNvSpPr>
            <a:spLocks noChangeArrowheads="1"/>
          </p:cNvSpPr>
          <p:nvPr userDrawn="1"/>
        </p:nvSpPr>
        <p:spPr bwMode="auto">
          <a:xfrm>
            <a:off x="6324600" y="6248400"/>
            <a:ext cx="1817688" cy="388938"/>
          </a:xfrm>
          <a:prstGeom prst="actionButtonBlank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slide" Target="../slides/slide2.xml"/><Relationship Id="rId2" Type="http://schemas.openxmlformats.org/officeDocument/2006/relationships/slideLayout" Target="../slideLayouts/slideLayout2.xml"/><Relationship Id="rId16" Type="http://schemas.openxmlformats.org/officeDocument/2006/relationships/slide" Target="../slides/slide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slide" Target="../slides/slide2.xml"/><Relationship Id="rId2" Type="http://schemas.openxmlformats.org/officeDocument/2006/relationships/slideLayout" Target="../slideLayouts/slideLayout13.xml"/><Relationship Id="rId16" Type="http://schemas.openxmlformats.org/officeDocument/2006/relationships/slide" Target="../slides/slide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5334000" y="6638925"/>
            <a:ext cx="3048000" cy="214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800">
                <a:solidFill>
                  <a:schemeClr val="bg1"/>
                </a:solidFill>
                <a:latin typeface="Arial" charset="0"/>
              </a:rPr>
              <a:t>Copyright © by Holt, Rinehart and Winston. All rights reserved.</a:t>
            </a:r>
          </a:p>
        </p:txBody>
      </p:sp>
      <p:pic>
        <p:nvPicPr>
          <p:cNvPr id="99337" name="Picture 9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350000" y="6243638"/>
            <a:ext cx="1792288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338" name="Rectangle 10"/>
          <p:cNvSpPr>
            <a:spLocks noChangeArrowheads="1"/>
          </p:cNvSpPr>
          <p:nvPr userDrawn="1"/>
        </p:nvSpPr>
        <p:spPr bwMode="auto">
          <a:xfrm>
            <a:off x="6483350" y="6273800"/>
            <a:ext cx="15240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rgbClr val="000099"/>
                </a:solidFill>
                <a:latin typeface="Arial" charset="0"/>
              </a:rPr>
              <a:t>Resources</a:t>
            </a:r>
            <a:endParaRPr lang="en-US" sz="1000" b="1">
              <a:solidFill>
                <a:srgbClr val="000099"/>
              </a:solidFill>
              <a:latin typeface="Arial" charset="0"/>
            </a:endParaRPr>
          </a:p>
        </p:txBody>
      </p:sp>
      <p:pic>
        <p:nvPicPr>
          <p:cNvPr id="99339" name="Picture 11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445000" y="6243638"/>
            <a:ext cx="1792288" cy="393700"/>
          </a:xfrm>
          <a:prstGeom prst="rect">
            <a:avLst/>
          </a:prstGeom>
          <a:noFill/>
        </p:spPr>
      </p:pic>
      <p:sp>
        <p:nvSpPr>
          <p:cNvPr id="99340" name="Rectangle 12"/>
          <p:cNvSpPr>
            <a:spLocks noChangeArrowheads="1"/>
          </p:cNvSpPr>
          <p:nvPr userDrawn="1"/>
        </p:nvSpPr>
        <p:spPr bwMode="auto">
          <a:xfrm>
            <a:off x="4597400" y="6273800"/>
            <a:ext cx="15240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rgbClr val="000099"/>
                </a:solidFill>
                <a:latin typeface="Arial" charset="0"/>
              </a:rPr>
              <a:t>Chapter menu</a:t>
            </a:r>
            <a:endParaRPr lang="en-US" sz="1000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99341" name="AutoShape 13">
            <a:hlinkClick r:id="rId16" action="ppaction://hlinksldjump"/>
          </p:cNvPr>
          <p:cNvSpPr>
            <a:spLocks noChangeArrowheads="1"/>
          </p:cNvSpPr>
          <p:nvPr userDrawn="1"/>
        </p:nvSpPr>
        <p:spPr bwMode="auto">
          <a:xfrm>
            <a:off x="4419600" y="6248400"/>
            <a:ext cx="1817688" cy="395288"/>
          </a:xfrm>
          <a:prstGeom prst="actionButtonBlank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42" name="AutoShape 14">
            <a:hlinkClick r:id="rId17" action="ppaction://hlinksldjump"/>
          </p:cNvPr>
          <p:cNvSpPr>
            <a:spLocks noChangeArrowheads="1"/>
          </p:cNvSpPr>
          <p:nvPr userDrawn="1"/>
        </p:nvSpPr>
        <p:spPr bwMode="auto">
          <a:xfrm>
            <a:off x="6324600" y="6248400"/>
            <a:ext cx="1817688" cy="388938"/>
          </a:xfrm>
          <a:prstGeom prst="actionButtonBlank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5334000" y="6638925"/>
            <a:ext cx="3048000" cy="214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800">
                <a:solidFill>
                  <a:schemeClr val="bg1"/>
                </a:solidFill>
                <a:latin typeface="Arial" charset="0"/>
              </a:rPr>
              <a:t>Copyright © by Holt, Rinehart and Winston. All rights reserved.</a:t>
            </a:r>
          </a:p>
        </p:txBody>
      </p:sp>
      <p:pic>
        <p:nvPicPr>
          <p:cNvPr id="101385" name="Picture 9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350000" y="6243638"/>
            <a:ext cx="1792288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386" name="Rectangle 10"/>
          <p:cNvSpPr>
            <a:spLocks noChangeArrowheads="1"/>
          </p:cNvSpPr>
          <p:nvPr userDrawn="1"/>
        </p:nvSpPr>
        <p:spPr bwMode="auto">
          <a:xfrm>
            <a:off x="6483350" y="6273800"/>
            <a:ext cx="15240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rgbClr val="000099"/>
                </a:solidFill>
                <a:latin typeface="Arial" charset="0"/>
              </a:rPr>
              <a:t>Resources</a:t>
            </a:r>
            <a:endParaRPr lang="en-US" sz="1000" b="1">
              <a:solidFill>
                <a:srgbClr val="000099"/>
              </a:solidFill>
              <a:latin typeface="Arial" charset="0"/>
            </a:endParaRPr>
          </a:p>
        </p:txBody>
      </p:sp>
      <p:pic>
        <p:nvPicPr>
          <p:cNvPr id="101387" name="Picture 11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445000" y="6243638"/>
            <a:ext cx="1792288" cy="393700"/>
          </a:xfrm>
          <a:prstGeom prst="rect">
            <a:avLst/>
          </a:prstGeom>
          <a:noFill/>
        </p:spPr>
      </p:pic>
      <p:sp>
        <p:nvSpPr>
          <p:cNvPr id="101388" name="Rectangle 12"/>
          <p:cNvSpPr>
            <a:spLocks noChangeArrowheads="1"/>
          </p:cNvSpPr>
          <p:nvPr userDrawn="1"/>
        </p:nvSpPr>
        <p:spPr bwMode="auto">
          <a:xfrm>
            <a:off x="4597400" y="6273800"/>
            <a:ext cx="15240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200" b="1">
                <a:solidFill>
                  <a:srgbClr val="000099"/>
                </a:solidFill>
                <a:latin typeface="Arial" charset="0"/>
              </a:rPr>
              <a:t>Chapter menu</a:t>
            </a:r>
            <a:endParaRPr lang="en-US" sz="1000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01389" name="AutoShape 13">
            <a:hlinkClick r:id="rId16" action="ppaction://hlinksldjump"/>
          </p:cNvPr>
          <p:cNvSpPr>
            <a:spLocks noChangeArrowheads="1"/>
          </p:cNvSpPr>
          <p:nvPr userDrawn="1"/>
        </p:nvSpPr>
        <p:spPr bwMode="auto">
          <a:xfrm>
            <a:off x="4419600" y="6248400"/>
            <a:ext cx="1817688" cy="395288"/>
          </a:xfrm>
          <a:prstGeom prst="actionButtonBlank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90" name="AutoShape 14">
            <a:hlinkClick r:id="rId17" action="ppaction://hlinksldjump"/>
          </p:cNvPr>
          <p:cNvSpPr>
            <a:spLocks noChangeArrowheads="1"/>
          </p:cNvSpPr>
          <p:nvPr userDrawn="1"/>
        </p:nvSpPr>
        <p:spPr bwMode="auto">
          <a:xfrm>
            <a:off x="6324600" y="6248400"/>
            <a:ext cx="1817688" cy="388938"/>
          </a:xfrm>
          <a:prstGeom prst="actionButtonBlank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8.jpeg"/><Relationship Id="rId5" Type="http://schemas.openxmlformats.org/officeDocument/2006/relationships/hyperlink" Target="70318.html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</p:spPr>
      </p:pic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3429000" y="152400"/>
            <a:ext cx="4343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FFCC00"/>
                </a:solidFill>
                <a:latin typeface="Arial" charset="0"/>
              </a:rPr>
              <a:t>Section</a:t>
            </a:r>
            <a:r>
              <a:rPr lang="en-US" sz="20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000" b="1" dirty="0">
                <a:solidFill>
                  <a:srgbClr val="FFCC00"/>
                </a:solidFill>
                <a:latin typeface="Arial" charset="0"/>
              </a:rPr>
              <a:t>1  </a:t>
            </a:r>
            <a:r>
              <a:rPr lang="en-US" sz="2000" b="1" dirty="0">
                <a:solidFill>
                  <a:schemeClr val="bg1"/>
                </a:solidFill>
                <a:latin typeface="Arial" charset="0"/>
              </a:rPr>
              <a:t>What Is Energy?</a:t>
            </a:r>
            <a:endParaRPr lang="en-US" sz="2000" b="1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1066800" y="1752600"/>
            <a:ext cx="7705725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sz="2800" b="1" dirty="0">
                <a:solidFill>
                  <a:srgbClr val="FFCC00"/>
                </a:solidFill>
                <a:latin typeface="Arial" charset="0"/>
              </a:rPr>
              <a:t>Energy and Work: Working Together</a:t>
            </a:r>
            <a:endParaRPr lang="en-US" sz="2800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1066800" y="2514600"/>
            <a:ext cx="7620000" cy="26750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buClr>
                <a:srgbClr val="FFCC00"/>
              </a:buClr>
              <a:buFontTx/>
              <a:buChar char="•"/>
            </a:pPr>
            <a:r>
              <a:rPr lang="en-US" dirty="0">
                <a:latin typeface="Arial" charset="0"/>
              </a:rPr>
              <a:t> </a:t>
            </a:r>
            <a:r>
              <a:rPr lang="en-US" u="sng" dirty="0">
                <a:solidFill>
                  <a:srgbClr val="FFFF00"/>
                </a:solidFill>
                <a:latin typeface="Arial" charset="0"/>
              </a:rPr>
              <a:t>Energy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is the ability to do work. </a:t>
            </a:r>
          </a:p>
          <a:p>
            <a:pPr>
              <a:buClr>
                <a:srgbClr val="FFCC00"/>
              </a:buClr>
              <a:buFontTx/>
              <a:buChar char="•"/>
            </a:pP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 Work is done when a </a:t>
            </a:r>
            <a:r>
              <a:rPr lang="en-US" u="sng" dirty="0">
                <a:solidFill>
                  <a:srgbClr val="FFFF00"/>
                </a:solidFill>
                <a:latin typeface="Arial" charset="0"/>
              </a:rPr>
              <a:t>force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causes an object to move in the direction of the force. Work is a transfer of energy.</a:t>
            </a:r>
          </a:p>
          <a:p>
            <a:pPr>
              <a:buClr>
                <a:srgbClr val="FFCC00"/>
              </a:buClr>
              <a:buFontTx/>
              <a:buChar char="•"/>
            </a:pP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 Energy and work are expressed in units of </a:t>
            </a:r>
            <a:r>
              <a:rPr lang="en-US" u="sng" dirty="0">
                <a:solidFill>
                  <a:srgbClr val="FFFF00"/>
                </a:solidFill>
                <a:latin typeface="Arial" charset="0"/>
              </a:rPr>
              <a:t>joules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(J). </a:t>
            </a:r>
            <a:endParaRPr lang="en-US" b="1" dirty="0">
              <a:latin typeface="Arial" charset="0"/>
            </a:endParaRP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993775" y="201613"/>
            <a:ext cx="212407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" charset="0"/>
              </a:rPr>
              <a:t>Chapter M5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</p:spPr>
      </p:pic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3429000" y="152400"/>
            <a:ext cx="4343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CC00"/>
                </a:solidFill>
                <a:latin typeface="Arial" charset="0"/>
              </a:rPr>
              <a:t>Section</a:t>
            </a:r>
            <a:r>
              <a:rPr lang="en-US" sz="2000" b="1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000" b="1">
                <a:solidFill>
                  <a:srgbClr val="FFCC00"/>
                </a:solidFill>
                <a:latin typeface="Arial" charset="0"/>
              </a:rPr>
              <a:t>1  </a:t>
            </a:r>
            <a:r>
              <a:rPr lang="en-US" sz="2000" b="1">
                <a:solidFill>
                  <a:schemeClr val="bg1"/>
                </a:solidFill>
                <a:latin typeface="Arial" charset="0"/>
              </a:rPr>
              <a:t>What Is Energy?</a:t>
            </a:r>
            <a:endParaRPr lang="en-US" sz="2000" b="1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1057275" y="1698625"/>
            <a:ext cx="7705725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sz="2800" b="1" dirty="0">
                <a:solidFill>
                  <a:srgbClr val="FFCC00"/>
                </a:solidFill>
                <a:latin typeface="Arial" charset="0"/>
              </a:rPr>
              <a:t>Mechanical Energy</a:t>
            </a:r>
            <a:endParaRPr lang="en-US" sz="2800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1057275" y="2460625"/>
            <a:ext cx="7620000" cy="2676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buClr>
                <a:srgbClr val="FFCC00"/>
              </a:buClr>
              <a:buFontTx/>
              <a:buChar char="•"/>
            </a:pPr>
            <a:r>
              <a:rPr lang="en-US" dirty="0">
                <a:latin typeface="Arial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Mechanical energy is the total energy of </a:t>
            </a:r>
            <a:r>
              <a:rPr lang="en-US" u="sng" dirty="0">
                <a:solidFill>
                  <a:srgbClr val="FFFF00"/>
                </a:solidFill>
                <a:latin typeface="Arial" charset="0"/>
              </a:rPr>
              <a:t>motion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and </a:t>
            </a:r>
            <a:r>
              <a:rPr lang="en-US" u="sng" dirty="0">
                <a:solidFill>
                  <a:srgbClr val="FFFF00"/>
                </a:solidFill>
                <a:latin typeface="Arial" charset="0"/>
              </a:rPr>
              <a:t>position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of an object. Both kinetic energy and potential energy are kinds of mechanical energy.</a:t>
            </a:r>
          </a:p>
          <a:p>
            <a:pPr>
              <a:buClr>
                <a:srgbClr val="FFCC00"/>
              </a:buClr>
              <a:buFontTx/>
              <a:buChar char="•"/>
            </a:pP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 The equation to find mechanical energy is:</a:t>
            </a:r>
          </a:p>
          <a:p>
            <a:pPr>
              <a:buClr>
                <a:srgbClr val="FFCC00"/>
              </a:buClr>
              <a:buFontTx/>
              <a:buChar char="•"/>
            </a:pP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 algn="ctr">
              <a:buClr>
                <a:srgbClr val="FFCC00"/>
              </a:buClr>
            </a:pPr>
            <a:r>
              <a:rPr lang="en-US" i="1" dirty="0">
                <a:solidFill>
                  <a:schemeClr val="bg1"/>
                </a:solidFill>
                <a:latin typeface="Arial" charset="0"/>
              </a:rPr>
              <a:t>mechanical energy </a:t>
            </a:r>
            <a:r>
              <a:rPr lang="en-US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</a:t>
            </a:r>
            <a:r>
              <a:rPr lang="en-US" i="1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i="1" u="sng" dirty="0">
                <a:solidFill>
                  <a:srgbClr val="FFFF00"/>
                </a:solidFill>
                <a:latin typeface="Arial" charset="0"/>
                <a:sym typeface="Symbol" pitchFamily="18" charset="2"/>
              </a:rPr>
              <a:t>potential energy </a:t>
            </a:r>
            <a:r>
              <a:rPr lang="en-US" u="sng" dirty="0">
                <a:solidFill>
                  <a:srgbClr val="FFFF00"/>
                </a:solidFill>
                <a:latin typeface="Arial" charset="0"/>
                <a:sym typeface="Symbol" pitchFamily="18" charset="2"/>
              </a:rPr>
              <a:t></a:t>
            </a:r>
            <a:r>
              <a:rPr lang="en-US" i="1" u="sng" dirty="0">
                <a:solidFill>
                  <a:srgbClr val="FFFF00"/>
                </a:solidFill>
                <a:latin typeface="Arial" charset="0"/>
                <a:sym typeface="Symbol" pitchFamily="18" charset="2"/>
              </a:rPr>
              <a:t> kinetic energy</a:t>
            </a:r>
            <a:endParaRPr lang="en-US" u="sng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993775" y="201613"/>
            <a:ext cx="212407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Arial" charset="0"/>
              </a:rPr>
              <a:t>Chapter M5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4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</p:spPr>
      </p:pic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3429000" y="152400"/>
            <a:ext cx="4343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CC00"/>
                </a:solidFill>
                <a:latin typeface="Arial" charset="0"/>
              </a:rPr>
              <a:t>Section</a:t>
            </a:r>
            <a:r>
              <a:rPr lang="en-US" sz="2000" b="1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000" b="1">
                <a:solidFill>
                  <a:srgbClr val="FFCC00"/>
                </a:solidFill>
                <a:latin typeface="Arial" charset="0"/>
              </a:rPr>
              <a:t>1  </a:t>
            </a:r>
            <a:r>
              <a:rPr lang="en-US" sz="2000" b="1">
                <a:solidFill>
                  <a:schemeClr val="bg1"/>
                </a:solidFill>
                <a:latin typeface="Arial" charset="0"/>
              </a:rPr>
              <a:t>What Is Energy?</a:t>
            </a:r>
            <a:endParaRPr lang="en-US" sz="2000" b="1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1057275" y="1698625"/>
            <a:ext cx="7705725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sz="2800" b="1">
                <a:solidFill>
                  <a:srgbClr val="FFCC00"/>
                </a:solidFill>
                <a:latin typeface="Arial" charset="0"/>
              </a:rPr>
              <a:t>Mechanical Energy,</a:t>
            </a:r>
            <a:r>
              <a:rPr lang="en-US" sz="2800" i="1">
                <a:solidFill>
                  <a:srgbClr val="FFCC00"/>
                </a:solidFill>
                <a:latin typeface="Arial" charset="0"/>
              </a:rPr>
              <a:t> continued</a:t>
            </a:r>
            <a:endParaRPr lang="en-US" sz="280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1057275" y="2460625"/>
            <a:ext cx="7620000" cy="26750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buClr>
                <a:srgbClr val="FFCC00"/>
              </a:buClr>
              <a:buFontTx/>
              <a:buChar char="•"/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 The mechanical energy of an object remains the same unless it </a:t>
            </a:r>
            <a:r>
              <a:rPr lang="en-US" u="sng" dirty="0">
                <a:solidFill>
                  <a:srgbClr val="FFFF00"/>
                </a:solidFill>
                <a:latin typeface="Arial" charset="0"/>
              </a:rPr>
              <a:t>transfers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some energy to another object. </a:t>
            </a:r>
          </a:p>
          <a:p>
            <a:pPr>
              <a:buClr>
                <a:srgbClr val="FFCC00"/>
              </a:buClr>
              <a:buFontTx/>
              <a:buChar char="•"/>
            </a:pP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 But even if the mechanical energy of an object stays the same, the potential energy or kinetic energy can </a:t>
            </a:r>
            <a:r>
              <a:rPr lang="en-US" u="sng" dirty="0">
                <a:solidFill>
                  <a:srgbClr val="FFFF00"/>
                </a:solidFill>
                <a:latin typeface="Arial" charset="0"/>
              </a:rPr>
              <a:t>increase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or </a:t>
            </a:r>
            <a:r>
              <a:rPr lang="en-US" u="sng" dirty="0">
                <a:solidFill>
                  <a:srgbClr val="FFFF00"/>
                </a:solidFill>
                <a:latin typeface="Arial" charset="0"/>
              </a:rPr>
              <a:t>decrease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. </a:t>
            </a: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993775" y="201613"/>
            <a:ext cx="212407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Arial" charset="0"/>
              </a:rPr>
              <a:t>Chapter M5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</p:spPr>
      </p:pic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3429000" y="152400"/>
            <a:ext cx="4343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CC00"/>
                </a:solidFill>
                <a:latin typeface="Arial" charset="0"/>
              </a:rPr>
              <a:t>Section</a:t>
            </a:r>
            <a:r>
              <a:rPr lang="en-US" sz="2000" b="1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000" b="1">
                <a:solidFill>
                  <a:srgbClr val="FFCC00"/>
                </a:solidFill>
                <a:latin typeface="Arial" charset="0"/>
              </a:rPr>
              <a:t>1  </a:t>
            </a:r>
            <a:r>
              <a:rPr lang="en-US" sz="2000" b="1">
                <a:solidFill>
                  <a:schemeClr val="bg1"/>
                </a:solidFill>
                <a:latin typeface="Arial" charset="0"/>
              </a:rPr>
              <a:t>What Is Energy?</a:t>
            </a:r>
            <a:endParaRPr lang="en-US" sz="2000" b="1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1057275" y="1562100"/>
            <a:ext cx="7705725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sz="2800" b="1" dirty="0" smtClean="0">
                <a:solidFill>
                  <a:srgbClr val="FFCC00"/>
                </a:solidFill>
                <a:latin typeface="Arial" charset="0"/>
              </a:rPr>
              <a:t>Other Forms of Energy</a:t>
            </a:r>
            <a:endParaRPr lang="en-US" sz="2800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1057275" y="2324100"/>
            <a:ext cx="7620000" cy="30444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buClr>
                <a:srgbClr val="FFCC00"/>
              </a:buClr>
              <a:buFontTx/>
              <a:buChar char="•"/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u="sng" dirty="0">
                <a:solidFill>
                  <a:srgbClr val="FFFF00"/>
                </a:solidFill>
                <a:latin typeface="Arial" charset="0"/>
              </a:rPr>
              <a:t>Thermal Energy 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is all of the kinetic energy due to random motion of the particles that make up an object.</a:t>
            </a:r>
          </a:p>
          <a:p>
            <a:pPr>
              <a:buClr>
                <a:srgbClr val="FFCC00"/>
              </a:buClr>
              <a:buFontTx/>
              <a:buChar char="•"/>
            </a:pP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 All matter is made up of </a:t>
            </a:r>
            <a:r>
              <a:rPr lang="en-US" u="sng" dirty="0">
                <a:solidFill>
                  <a:srgbClr val="FFFF00"/>
                </a:solidFill>
                <a:latin typeface="Arial" charset="0"/>
              </a:rPr>
              <a:t>particles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that are always in random motion. So, all matter has thermal energy.</a:t>
            </a:r>
          </a:p>
          <a:p>
            <a:pPr>
              <a:buClr>
                <a:srgbClr val="FFCC00"/>
              </a:buClr>
              <a:buFontTx/>
              <a:buChar char="•"/>
            </a:pP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 Thermal energy </a:t>
            </a:r>
            <a:r>
              <a:rPr lang="en-US" u="sng" dirty="0">
                <a:solidFill>
                  <a:srgbClr val="FFFF00"/>
                </a:solidFill>
                <a:latin typeface="Arial" charset="0"/>
              </a:rPr>
              <a:t>increases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as temperature increases and increases as the number of particles increases.</a:t>
            </a: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993775" y="201613"/>
            <a:ext cx="212407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Arial" charset="0"/>
              </a:rPr>
              <a:t>Chapter M5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3429000" y="152400"/>
            <a:ext cx="44958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CC00"/>
                </a:solidFill>
                <a:latin typeface="Arial" charset="0"/>
              </a:rPr>
              <a:t>Section</a:t>
            </a:r>
            <a:r>
              <a:rPr lang="en-US" sz="2000" b="1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000" b="1">
                <a:solidFill>
                  <a:srgbClr val="FFCC00"/>
                </a:solidFill>
                <a:latin typeface="Arial" charset="0"/>
              </a:rPr>
              <a:t>1  </a:t>
            </a:r>
            <a:r>
              <a:rPr lang="en-US" sz="2000" b="1">
                <a:solidFill>
                  <a:schemeClr val="bg1"/>
                </a:solidFill>
                <a:latin typeface="Arial" charset="0"/>
              </a:rPr>
              <a:t>What Is Energy?</a:t>
            </a:r>
          </a:p>
        </p:txBody>
      </p:sp>
      <p:pic>
        <p:nvPicPr>
          <p:cNvPr id="18446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0413" y="1568450"/>
            <a:ext cx="7772400" cy="3805238"/>
          </a:xfrm>
          <a:prstGeom prst="rect">
            <a:avLst/>
          </a:prstGeom>
          <a:noFill/>
        </p:spPr>
      </p:pic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993775" y="201613"/>
            <a:ext cx="212407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Arial" charset="0"/>
              </a:rPr>
              <a:t>Chapter M5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</p:spPr>
      </p:pic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429000" y="152400"/>
            <a:ext cx="4343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CC00"/>
                </a:solidFill>
                <a:latin typeface="Arial" charset="0"/>
              </a:rPr>
              <a:t>Section</a:t>
            </a:r>
            <a:r>
              <a:rPr lang="en-US" sz="2000" b="1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000" b="1">
                <a:solidFill>
                  <a:srgbClr val="FFCC00"/>
                </a:solidFill>
                <a:latin typeface="Arial" charset="0"/>
              </a:rPr>
              <a:t>1  </a:t>
            </a:r>
            <a:r>
              <a:rPr lang="en-US" sz="2000" b="1">
                <a:solidFill>
                  <a:schemeClr val="bg1"/>
                </a:solidFill>
                <a:latin typeface="Arial" charset="0"/>
              </a:rPr>
              <a:t>What Is Energy?</a:t>
            </a:r>
            <a:endParaRPr lang="en-US" sz="2000" b="1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1066800" y="1562100"/>
            <a:ext cx="7705725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sz="2800" b="1">
                <a:solidFill>
                  <a:srgbClr val="FFCC00"/>
                </a:solidFill>
                <a:latin typeface="Arial" charset="0"/>
              </a:rPr>
              <a:t>Other Forms of Energy,</a:t>
            </a:r>
            <a:r>
              <a:rPr lang="en-US" sz="2800" i="1">
                <a:solidFill>
                  <a:srgbClr val="FFCC00"/>
                </a:solidFill>
                <a:latin typeface="Arial" charset="0"/>
              </a:rPr>
              <a:t> continued</a:t>
            </a:r>
            <a:endParaRPr lang="en-US" sz="280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1066800" y="2324100"/>
            <a:ext cx="7620000" cy="30444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buClr>
                <a:srgbClr val="FFCC00"/>
              </a:buClr>
              <a:buFontTx/>
              <a:buChar char="•"/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u="sng" dirty="0">
                <a:solidFill>
                  <a:srgbClr val="FFFF00"/>
                </a:solidFill>
                <a:latin typeface="Arial" charset="0"/>
              </a:rPr>
              <a:t>Chemical Energy 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is the energy of a chemical compound that changes as its atoms are rearranged.</a:t>
            </a:r>
          </a:p>
          <a:p>
            <a:pPr>
              <a:buClr>
                <a:srgbClr val="FFCC00"/>
              </a:buClr>
              <a:buFontTx/>
              <a:buChar char="•"/>
            </a:pP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 Chemical energy is a form of </a:t>
            </a:r>
            <a:r>
              <a:rPr lang="en-US" u="sng" dirty="0">
                <a:solidFill>
                  <a:srgbClr val="FFFF00"/>
                </a:solidFill>
                <a:latin typeface="Arial" charset="0"/>
              </a:rPr>
              <a:t>potential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energy because it depends on the position and arrangement of the atoms in a compound.</a:t>
            </a:r>
          </a:p>
          <a:p>
            <a:pPr>
              <a:buClr>
                <a:srgbClr val="FFCC00"/>
              </a:buClr>
              <a:buFontTx/>
              <a:buChar char="•"/>
            </a:pP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 The energy in </a:t>
            </a:r>
            <a:r>
              <a:rPr lang="en-US" u="sng" dirty="0">
                <a:solidFill>
                  <a:srgbClr val="FFFF00"/>
                </a:solidFill>
                <a:latin typeface="Arial" charset="0"/>
              </a:rPr>
              <a:t>food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is chemical energy.</a:t>
            </a: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993775" y="201613"/>
            <a:ext cx="212407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Arial" charset="0"/>
              </a:rPr>
              <a:t>Chapter M5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9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</p:spPr>
      </p:pic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3429000" y="152400"/>
            <a:ext cx="4343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CC00"/>
                </a:solidFill>
                <a:latin typeface="Arial" charset="0"/>
              </a:rPr>
              <a:t>Section</a:t>
            </a:r>
            <a:r>
              <a:rPr lang="en-US" sz="2000" b="1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000" b="1">
                <a:solidFill>
                  <a:srgbClr val="FFCC00"/>
                </a:solidFill>
                <a:latin typeface="Arial" charset="0"/>
              </a:rPr>
              <a:t>1  </a:t>
            </a:r>
            <a:r>
              <a:rPr lang="en-US" sz="2000" b="1">
                <a:solidFill>
                  <a:schemeClr val="bg1"/>
                </a:solidFill>
                <a:latin typeface="Arial" charset="0"/>
              </a:rPr>
              <a:t>What Is Energy?</a:t>
            </a:r>
            <a:endParaRPr lang="en-US" sz="2000" b="1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1057275" y="1425575"/>
            <a:ext cx="7705725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sz="2800" b="1">
                <a:solidFill>
                  <a:srgbClr val="FFCC00"/>
                </a:solidFill>
                <a:latin typeface="Arial" charset="0"/>
              </a:rPr>
              <a:t>Other Forms of Energy,</a:t>
            </a:r>
            <a:r>
              <a:rPr lang="en-US" sz="2800" i="1">
                <a:solidFill>
                  <a:srgbClr val="FFCC00"/>
                </a:solidFill>
                <a:latin typeface="Arial" charset="0"/>
              </a:rPr>
              <a:t> continued</a:t>
            </a:r>
            <a:endParaRPr lang="en-US" sz="280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1066800" y="2187575"/>
            <a:ext cx="7620000" cy="34137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buClr>
                <a:srgbClr val="FFCC00"/>
              </a:buClr>
              <a:buFontTx/>
              <a:buChar char="•"/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u="sng" dirty="0">
                <a:solidFill>
                  <a:srgbClr val="FFFF00"/>
                </a:solidFill>
                <a:latin typeface="Arial" charset="0"/>
              </a:rPr>
              <a:t>Electrical Energy 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is the energy of moving electrons. Electrical energy can be thought of as potential energy that is used when you plug in an electrical appliance and use it.</a:t>
            </a:r>
          </a:p>
          <a:p>
            <a:pPr>
              <a:buClr>
                <a:srgbClr val="FFCC00"/>
              </a:buClr>
              <a:buFontTx/>
              <a:buChar char="•"/>
            </a:pP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u="sng" dirty="0">
                <a:solidFill>
                  <a:srgbClr val="FFFF00"/>
                </a:solidFill>
                <a:latin typeface="Arial" charset="0"/>
              </a:rPr>
              <a:t>Sound Energy 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is caused by an object’s vibrations. The object’s vibrations transmit some kinetic energy to the air particles, which also vibrate. These vibrations transmit sound energy.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993775" y="201613"/>
            <a:ext cx="212407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Arial" charset="0"/>
              </a:rPr>
              <a:t>Chapter M5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3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</p:spPr>
      </p:pic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3429000" y="152400"/>
            <a:ext cx="4343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CC00"/>
                </a:solidFill>
                <a:latin typeface="Arial" charset="0"/>
              </a:rPr>
              <a:t>Section</a:t>
            </a:r>
            <a:r>
              <a:rPr lang="en-US" sz="2000" b="1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000" b="1">
                <a:solidFill>
                  <a:srgbClr val="FFCC00"/>
                </a:solidFill>
                <a:latin typeface="Arial" charset="0"/>
              </a:rPr>
              <a:t>1  </a:t>
            </a:r>
            <a:r>
              <a:rPr lang="en-US" sz="2000" b="1">
                <a:solidFill>
                  <a:schemeClr val="bg1"/>
                </a:solidFill>
                <a:latin typeface="Arial" charset="0"/>
              </a:rPr>
              <a:t>What Is Energy?</a:t>
            </a:r>
            <a:endParaRPr lang="en-US" sz="2000" b="1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1057275" y="1622425"/>
            <a:ext cx="7705725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sz="2800" b="1">
                <a:solidFill>
                  <a:srgbClr val="FFCC00"/>
                </a:solidFill>
                <a:latin typeface="Arial" charset="0"/>
              </a:rPr>
              <a:t>Other Forms of Energy,</a:t>
            </a:r>
            <a:r>
              <a:rPr lang="en-US" sz="2800" i="1">
                <a:solidFill>
                  <a:srgbClr val="FFCC00"/>
                </a:solidFill>
                <a:latin typeface="Arial" charset="0"/>
              </a:rPr>
              <a:t> continued</a:t>
            </a:r>
            <a:endParaRPr lang="en-US" sz="280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1057275" y="2384425"/>
            <a:ext cx="7620000" cy="26750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buClr>
                <a:srgbClr val="FFCC00"/>
              </a:buClr>
              <a:buFontTx/>
              <a:buChar char="•"/>
            </a:pPr>
            <a:r>
              <a:rPr lang="en-US" u="sng" dirty="0">
                <a:solidFill>
                  <a:srgbClr val="FFFF00"/>
                </a:solidFill>
                <a:latin typeface="Arial" charset="0"/>
              </a:rPr>
              <a:t> Light Energy 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is produced by the vibrations of electrically charged particles.</a:t>
            </a:r>
          </a:p>
          <a:p>
            <a:pPr>
              <a:buClr>
                <a:srgbClr val="FFCC00"/>
              </a:buClr>
              <a:buFontTx/>
              <a:buChar char="•"/>
            </a:pP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u="sng" dirty="0">
                <a:solidFill>
                  <a:srgbClr val="FFFF00"/>
                </a:solidFill>
                <a:latin typeface="Arial" charset="0"/>
              </a:rPr>
              <a:t>Nuclear Energy 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is energy that comes from changes in the nucleus of an atom. Nuclear energy can be produced when nuclei are joined in a fusion reaction or when a nucleus is split apart in a fission reaction.</a:t>
            </a:r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993775" y="201613"/>
            <a:ext cx="212407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Arial" charset="0"/>
              </a:rPr>
              <a:t>Chapter M5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429000" y="152400"/>
            <a:ext cx="44958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CC00"/>
                </a:solidFill>
                <a:latin typeface="Arial" charset="0"/>
              </a:rPr>
              <a:t>Section</a:t>
            </a:r>
            <a:r>
              <a:rPr lang="en-US" sz="2000" b="1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000" b="1">
                <a:solidFill>
                  <a:srgbClr val="FFCC00"/>
                </a:solidFill>
                <a:latin typeface="Arial" charset="0"/>
              </a:rPr>
              <a:t>1  </a:t>
            </a:r>
            <a:r>
              <a:rPr lang="en-US" sz="2000" b="1">
                <a:solidFill>
                  <a:schemeClr val="bg1"/>
                </a:solidFill>
                <a:latin typeface="Arial" charset="0"/>
              </a:rPr>
              <a:t>What Is Energy?</a:t>
            </a:r>
          </a:p>
        </p:txBody>
      </p:sp>
      <p:pic>
        <p:nvPicPr>
          <p:cNvPr id="9230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25" y="1066800"/>
            <a:ext cx="5051425" cy="5051425"/>
          </a:xfrm>
          <a:prstGeom prst="rect">
            <a:avLst/>
          </a:prstGeom>
          <a:noFill/>
        </p:spPr>
      </p:pic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993775" y="201613"/>
            <a:ext cx="212407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Arial" charset="0"/>
              </a:rPr>
              <a:t>Chapter M5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14" name="Picture 4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</p:spPr>
      </p:pic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3429000" y="152400"/>
            <a:ext cx="4343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CC00"/>
                </a:solidFill>
                <a:latin typeface="Arial" charset="0"/>
              </a:rPr>
              <a:t>Section</a:t>
            </a:r>
            <a:r>
              <a:rPr lang="en-US" sz="2000" b="1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000" b="1">
                <a:solidFill>
                  <a:srgbClr val="FFCC00"/>
                </a:solidFill>
                <a:latin typeface="Arial" charset="0"/>
              </a:rPr>
              <a:t>1  </a:t>
            </a:r>
            <a:r>
              <a:rPr lang="en-US" sz="2000" b="1">
                <a:solidFill>
                  <a:schemeClr val="bg1"/>
                </a:solidFill>
                <a:latin typeface="Arial" charset="0"/>
              </a:rPr>
              <a:t>What Is Energy?</a:t>
            </a:r>
            <a:endParaRPr lang="en-US" sz="2000" b="1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7216" name="Rectangle 48"/>
          <p:cNvSpPr>
            <a:spLocks noChangeArrowheads="1"/>
          </p:cNvSpPr>
          <p:nvPr/>
        </p:nvSpPr>
        <p:spPr bwMode="auto">
          <a:xfrm>
            <a:off x="1057275" y="1295400"/>
            <a:ext cx="7705725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sz="2800" b="1" dirty="0">
                <a:solidFill>
                  <a:srgbClr val="FFCC00"/>
                </a:solidFill>
                <a:latin typeface="Arial" charset="0"/>
              </a:rPr>
              <a:t>Kinetic Energy</a:t>
            </a:r>
            <a:endParaRPr lang="en-US" sz="2800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7217" name="Rectangle 49"/>
          <p:cNvSpPr>
            <a:spLocks noChangeArrowheads="1"/>
          </p:cNvSpPr>
          <p:nvPr/>
        </p:nvSpPr>
        <p:spPr bwMode="auto">
          <a:xfrm>
            <a:off x="1057275" y="2057400"/>
            <a:ext cx="7620000" cy="2305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buClr>
                <a:srgbClr val="FFCC00"/>
              </a:buClr>
              <a:buFontTx/>
              <a:buChar char="•"/>
            </a:pPr>
            <a:r>
              <a:rPr lang="en-US" dirty="0">
                <a:latin typeface="Arial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Kinetic energy is the energy of </a:t>
            </a:r>
            <a:r>
              <a:rPr lang="en-US" u="sng" dirty="0">
                <a:solidFill>
                  <a:srgbClr val="FFFF00"/>
                </a:solidFill>
                <a:latin typeface="Arial" charset="0"/>
              </a:rPr>
              <a:t>motion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. All moving objects have kinetic energy.</a:t>
            </a:r>
          </a:p>
          <a:p>
            <a:pPr>
              <a:buClr>
                <a:srgbClr val="FFCC00"/>
              </a:buClr>
              <a:buFontTx/>
              <a:buChar char="•"/>
            </a:pP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If 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you know an object’s </a:t>
            </a:r>
            <a:r>
              <a:rPr lang="en-US" u="sng" dirty="0">
                <a:solidFill>
                  <a:srgbClr val="FFFF00"/>
                </a:solidFill>
                <a:latin typeface="Arial" charset="0"/>
              </a:rPr>
              <a:t>mass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(</a:t>
            </a:r>
            <a:r>
              <a:rPr lang="en-US" i="1" dirty="0">
                <a:solidFill>
                  <a:schemeClr val="bg1"/>
                </a:solidFill>
                <a:latin typeface="Arial" charset="0"/>
              </a:rPr>
              <a:t>m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) and its </a:t>
            </a:r>
            <a:r>
              <a:rPr lang="en-US" u="sng" dirty="0">
                <a:solidFill>
                  <a:srgbClr val="FFFF00"/>
                </a:solidFill>
                <a:latin typeface="Arial" charset="0"/>
              </a:rPr>
              <a:t>speed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(</a:t>
            </a:r>
            <a:r>
              <a:rPr lang="en-US" i="1" dirty="0">
                <a:solidFill>
                  <a:schemeClr val="bg1"/>
                </a:solidFill>
                <a:latin typeface="Arial" charset="0"/>
              </a:rPr>
              <a:t>v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), you can calculate the object’s kinetic energy with the following equation:</a:t>
            </a:r>
            <a:endParaRPr lang="en-US" b="1" dirty="0">
              <a:latin typeface="Arial" charset="0"/>
            </a:endParaRPr>
          </a:p>
        </p:txBody>
      </p:sp>
      <p:sp>
        <p:nvSpPr>
          <p:cNvPr id="7219" name="Rectangle 51"/>
          <p:cNvSpPr>
            <a:spLocks noChangeArrowheads="1"/>
          </p:cNvSpPr>
          <p:nvPr/>
        </p:nvSpPr>
        <p:spPr bwMode="auto">
          <a:xfrm>
            <a:off x="3073400" y="5207000"/>
            <a:ext cx="168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  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220" name="Rectangle 52"/>
          <p:cNvSpPr>
            <a:spLocks noChangeArrowheads="1"/>
          </p:cNvSpPr>
          <p:nvPr/>
        </p:nvSpPr>
        <p:spPr bwMode="auto">
          <a:xfrm>
            <a:off x="3073400" y="5207000"/>
            <a:ext cx="168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i="1">
                <a:solidFill>
                  <a:schemeClr val="bg1"/>
                </a:solidFill>
                <a:latin typeface="Arial" charset="0"/>
              </a:rPr>
              <a:t>  </a:t>
            </a:r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7221" name="Group 53"/>
          <p:cNvGrpSpPr>
            <a:grpSpLocks/>
          </p:cNvGrpSpPr>
          <p:nvPr/>
        </p:nvGrpSpPr>
        <p:grpSpPr bwMode="auto">
          <a:xfrm>
            <a:off x="3429000" y="4648200"/>
            <a:ext cx="2955925" cy="835025"/>
            <a:chOff x="1944" y="3000"/>
            <a:chExt cx="1862" cy="526"/>
          </a:xfrm>
        </p:grpSpPr>
        <p:grpSp>
          <p:nvGrpSpPr>
            <p:cNvPr id="7222" name="Group 54"/>
            <p:cNvGrpSpPr>
              <a:grpSpLocks/>
            </p:cNvGrpSpPr>
            <p:nvPr/>
          </p:nvGrpSpPr>
          <p:grpSpPr bwMode="auto">
            <a:xfrm>
              <a:off x="1944" y="3120"/>
              <a:ext cx="1229" cy="230"/>
              <a:chOff x="1944" y="3120"/>
              <a:chExt cx="1229" cy="230"/>
            </a:xfrm>
          </p:grpSpPr>
          <p:sp>
            <p:nvSpPr>
              <p:cNvPr id="7223" name="Rectangle 55"/>
              <p:cNvSpPr>
                <a:spLocks noChangeArrowheads="1"/>
              </p:cNvSpPr>
              <p:nvPr/>
            </p:nvSpPr>
            <p:spPr bwMode="auto">
              <a:xfrm>
                <a:off x="1944" y="3120"/>
                <a:ext cx="9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i="1" dirty="0">
                    <a:solidFill>
                      <a:schemeClr val="bg1"/>
                    </a:solidFill>
                    <a:latin typeface="Arial" charset="0"/>
                  </a:rPr>
                  <a:t>k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224" name="Rectangle 56"/>
              <p:cNvSpPr>
                <a:spLocks noChangeArrowheads="1"/>
              </p:cNvSpPr>
              <p:nvPr/>
            </p:nvSpPr>
            <p:spPr bwMode="auto">
              <a:xfrm>
                <a:off x="2040" y="3120"/>
                <a:ext cx="43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i="1">
                    <a:solidFill>
                      <a:schemeClr val="bg1"/>
                    </a:solidFill>
                    <a:latin typeface="Arial" charset="0"/>
                  </a:rPr>
                  <a:t>i</a:t>
                </a:r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7225" name="Rectangle 57"/>
              <p:cNvSpPr>
                <a:spLocks noChangeArrowheads="1"/>
              </p:cNvSpPr>
              <p:nvPr/>
            </p:nvSpPr>
            <p:spPr bwMode="auto">
              <a:xfrm>
                <a:off x="2080" y="3120"/>
                <a:ext cx="107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i="1">
                    <a:solidFill>
                      <a:schemeClr val="bg1"/>
                    </a:solidFill>
                    <a:latin typeface="Arial" charset="0"/>
                  </a:rPr>
                  <a:t>n</a:t>
                </a:r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7226" name="Rectangle 58"/>
              <p:cNvSpPr>
                <a:spLocks noChangeArrowheads="1"/>
              </p:cNvSpPr>
              <p:nvPr/>
            </p:nvSpPr>
            <p:spPr bwMode="auto">
              <a:xfrm>
                <a:off x="2184" y="3120"/>
                <a:ext cx="107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i="1">
                    <a:solidFill>
                      <a:schemeClr val="bg1"/>
                    </a:solidFill>
                    <a:latin typeface="Arial" charset="0"/>
                  </a:rPr>
                  <a:t>e</a:t>
                </a:r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7227" name="Rectangle 59"/>
              <p:cNvSpPr>
                <a:spLocks noChangeArrowheads="1"/>
              </p:cNvSpPr>
              <p:nvPr/>
            </p:nvSpPr>
            <p:spPr bwMode="auto">
              <a:xfrm>
                <a:off x="2296" y="3120"/>
                <a:ext cx="53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i="1" dirty="0">
                    <a:solidFill>
                      <a:schemeClr val="bg1"/>
                    </a:solidFill>
                    <a:latin typeface="Arial" charset="0"/>
                  </a:rPr>
                  <a:t>t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228" name="Rectangle 60"/>
              <p:cNvSpPr>
                <a:spLocks noChangeArrowheads="1"/>
              </p:cNvSpPr>
              <p:nvPr/>
            </p:nvSpPr>
            <p:spPr bwMode="auto">
              <a:xfrm>
                <a:off x="2344" y="3120"/>
                <a:ext cx="43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i="1">
                    <a:solidFill>
                      <a:schemeClr val="bg1"/>
                    </a:solidFill>
                    <a:latin typeface="Arial" charset="0"/>
                  </a:rPr>
                  <a:t>i</a:t>
                </a:r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7229" name="Rectangle 61"/>
              <p:cNvSpPr>
                <a:spLocks noChangeArrowheads="1"/>
              </p:cNvSpPr>
              <p:nvPr/>
            </p:nvSpPr>
            <p:spPr bwMode="auto">
              <a:xfrm>
                <a:off x="2384" y="3120"/>
                <a:ext cx="9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i="1">
                    <a:solidFill>
                      <a:schemeClr val="bg1"/>
                    </a:solidFill>
                    <a:latin typeface="Arial" charset="0"/>
                  </a:rPr>
                  <a:t>c</a:t>
                </a:r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7230" name="Rectangle 62"/>
              <p:cNvSpPr>
                <a:spLocks noChangeArrowheads="1"/>
              </p:cNvSpPr>
              <p:nvPr/>
            </p:nvSpPr>
            <p:spPr bwMode="auto">
              <a:xfrm>
                <a:off x="2480" y="3120"/>
                <a:ext cx="53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i="1">
                    <a:solidFill>
                      <a:schemeClr val="bg1"/>
                    </a:solidFill>
                    <a:latin typeface="Arial" charset="0"/>
                  </a:rPr>
                  <a:t> </a:t>
                </a:r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7231" name="Rectangle 63"/>
              <p:cNvSpPr>
                <a:spLocks noChangeArrowheads="1"/>
              </p:cNvSpPr>
              <p:nvPr/>
            </p:nvSpPr>
            <p:spPr bwMode="auto">
              <a:xfrm>
                <a:off x="2536" y="3120"/>
                <a:ext cx="107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i="1">
                    <a:solidFill>
                      <a:schemeClr val="bg1"/>
                    </a:solidFill>
                    <a:latin typeface="Arial" charset="0"/>
                  </a:rPr>
                  <a:t>e</a:t>
                </a:r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7232" name="Rectangle 64"/>
              <p:cNvSpPr>
                <a:spLocks noChangeArrowheads="1"/>
              </p:cNvSpPr>
              <p:nvPr/>
            </p:nvSpPr>
            <p:spPr bwMode="auto">
              <a:xfrm>
                <a:off x="2640" y="3120"/>
                <a:ext cx="107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i="1" dirty="0">
                    <a:solidFill>
                      <a:schemeClr val="bg1"/>
                    </a:solidFill>
                    <a:latin typeface="Arial" charset="0"/>
                  </a:rPr>
                  <a:t>n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233" name="Rectangle 65"/>
              <p:cNvSpPr>
                <a:spLocks noChangeArrowheads="1"/>
              </p:cNvSpPr>
              <p:nvPr/>
            </p:nvSpPr>
            <p:spPr bwMode="auto">
              <a:xfrm>
                <a:off x="2752" y="3120"/>
                <a:ext cx="107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i="1">
                    <a:solidFill>
                      <a:schemeClr val="bg1"/>
                    </a:solidFill>
                    <a:latin typeface="Arial" charset="0"/>
                  </a:rPr>
                  <a:t>e</a:t>
                </a:r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7234" name="Rectangle 66"/>
              <p:cNvSpPr>
                <a:spLocks noChangeArrowheads="1"/>
              </p:cNvSpPr>
              <p:nvPr/>
            </p:nvSpPr>
            <p:spPr bwMode="auto">
              <a:xfrm>
                <a:off x="2856" y="3120"/>
                <a:ext cx="64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i="1">
                    <a:solidFill>
                      <a:schemeClr val="bg1"/>
                    </a:solidFill>
                    <a:latin typeface="Arial" charset="0"/>
                  </a:rPr>
                  <a:t>r</a:t>
                </a:r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7235" name="Rectangle 67"/>
              <p:cNvSpPr>
                <a:spLocks noChangeArrowheads="1"/>
              </p:cNvSpPr>
              <p:nvPr/>
            </p:nvSpPr>
            <p:spPr bwMode="auto">
              <a:xfrm>
                <a:off x="2920" y="3120"/>
                <a:ext cx="107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i="1" dirty="0">
                    <a:solidFill>
                      <a:schemeClr val="bg1"/>
                    </a:solidFill>
                    <a:latin typeface="Arial" charset="0"/>
                  </a:rPr>
                  <a:t>g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236" name="Rectangle 68"/>
              <p:cNvSpPr>
                <a:spLocks noChangeArrowheads="1"/>
              </p:cNvSpPr>
              <p:nvPr/>
            </p:nvSpPr>
            <p:spPr bwMode="auto">
              <a:xfrm>
                <a:off x="3024" y="3120"/>
                <a:ext cx="9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i="1">
                    <a:solidFill>
                      <a:schemeClr val="bg1"/>
                    </a:solidFill>
                    <a:latin typeface="Arial" charset="0"/>
                  </a:rPr>
                  <a:t>y</a:t>
                </a:r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7237" name="Rectangle 69"/>
              <p:cNvSpPr>
                <a:spLocks noChangeArrowheads="1"/>
              </p:cNvSpPr>
              <p:nvPr/>
            </p:nvSpPr>
            <p:spPr bwMode="auto">
              <a:xfrm>
                <a:off x="3120" y="3120"/>
                <a:ext cx="53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chemeClr val="bg1"/>
                    </a:solidFill>
                    <a:latin typeface="Arial" charset="0"/>
                  </a:rPr>
                  <a:t> </a:t>
                </a:r>
                <a:endParaRPr lang="en-US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7238" name="Rectangle 70"/>
            <p:cNvSpPr>
              <a:spLocks noChangeArrowheads="1"/>
            </p:cNvSpPr>
            <p:nvPr/>
          </p:nvSpPr>
          <p:spPr bwMode="auto">
            <a:xfrm>
              <a:off x="3224" y="3120"/>
              <a:ext cx="1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  <a:latin typeface="Symbol" pitchFamily="18" charset="2"/>
                  <a:sym typeface="Symbol" pitchFamily="18" charset="2"/>
                </a:rPr>
                <a:t>=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7239" name="Rectangle 71"/>
            <p:cNvSpPr>
              <a:spLocks noChangeArrowheads="1"/>
            </p:cNvSpPr>
            <p:nvPr/>
          </p:nvSpPr>
          <p:spPr bwMode="auto">
            <a:xfrm>
              <a:off x="3376" y="3120"/>
              <a:ext cx="5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  <a:latin typeface="Arial" charset="0"/>
                </a:rPr>
                <a:t> </a:t>
              </a:r>
              <a:endParaRPr lang="en-US">
                <a:solidFill>
                  <a:schemeClr val="bg1"/>
                </a:solidFill>
              </a:endParaRPr>
            </a:p>
          </p:txBody>
        </p:sp>
        <p:grpSp>
          <p:nvGrpSpPr>
            <p:cNvPr id="7240" name="Group 72"/>
            <p:cNvGrpSpPr>
              <a:grpSpLocks/>
            </p:cNvGrpSpPr>
            <p:nvPr/>
          </p:nvGrpSpPr>
          <p:grpSpPr bwMode="auto">
            <a:xfrm>
              <a:off x="3464" y="3000"/>
              <a:ext cx="342" cy="526"/>
              <a:chOff x="3464" y="3000"/>
              <a:chExt cx="342" cy="526"/>
            </a:xfrm>
          </p:grpSpPr>
          <p:sp>
            <p:nvSpPr>
              <p:cNvPr id="7241" name="Rectangle 73"/>
              <p:cNvSpPr>
                <a:spLocks noChangeArrowheads="1"/>
              </p:cNvSpPr>
              <p:nvPr/>
            </p:nvSpPr>
            <p:spPr bwMode="auto">
              <a:xfrm>
                <a:off x="3464" y="3000"/>
                <a:ext cx="160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i="1" dirty="0">
                    <a:solidFill>
                      <a:schemeClr val="bg1"/>
                    </a:solidFill>
                    <a:latin typeface="Arial" charset="0"/>
                  </a:rPr>
                  <a:t>m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242" name="Rectangle 74"/>
              <p:cNvSpPr>
                <a:spLocks noChangeArrowheads="1"/>
              </p:cNvSpPr>
              <p:nvPr/>
            </p:nvSpPr>
            <p:spPr bwMode="auto">
              <a:xfrm>
                <a:off x="3624" y="3000"/>
                <a:ext cx="9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i="1">
                    <a:solidFill>
                      <a:schemeClr val="bg1"/>
                    </a:solidFill>
                    <a:latin typeface="Arial" charset="0"/>
                  </a:rPr>
                  <a:t>v</a:t>
                </a:r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7243" name="Rectangle 75"/>
              <p:cNvSpPr>
                <a:spLocks noChangeArrowheads="1"/>
              </p:cNvSpPr>
              <p:nvPr/>
            </p:nvSpPr>
            <p:spPr bwMode="auto">
              <a:xfrm>
                <a:off x="3744" y="3016"/>
                <a:ext cx="62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dirty="0">
                    <a:solidFill>
                      <a:schemeClr val="bg1"/>
                    </a:solidFill>
                    <a:latin typeface="Arial" charset="0"/>
                  </a:rPr>
                  <a:t>2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244" name="Rectangle 76"/>
              <p:cNvSpPr>
                <a:spLocks noChangeArrowheads="1"/>
              </p:cNvSpPr>
              <p:nvPr/>
            </p:nvSpPr>
            <p:spPr bwMode="auto">
              <a:xfrm>
                <a:off x="3584" y="3296"/>
                <a:ext cx="107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dirty="0">
                    <a:solidFill>
                      <a:schemeClr val="bg1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7245" name="Line 77"/>
              <p:cNvSpPr>
                <a:spLocks noChangeShapeType="1"/>
              </p:cNvSpPr>
              <p:nvPr/>
            </p:nvSpPr>
            <p:spPr bwMode="auto">
              <a:xfrm>
                <a:off x="3464" y="3240"/>
                <a:ext cx="336" cy="1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246" name="Rectangle 78"/>
          <p:cNvSpPr>
            <a:spLocks noChangeArrowheads="1"/>
          </p:cNvSpPr>
          <p:nvPr/>
        </p:nvSpPr>
        <p:spPr bwMode="auto">
          <a:xfrm>
            <a:off x="993775" y="201613"/>
            <a:ext cx="212407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Arial" charset="0"/>
              </a:rPr>
              <a:t>Chapter M5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</p:spPr>
      </p:pic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3429000" y="152400"/>
            <a:ext cx="4343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CC00"/>
                </a:solidFill>
                <a:latin typeface="Arial" charset="0"/>
              </a:rPr>
              <a:t>Section</a:t>
            </a:r>
            <a:r>
              <a:rPr lang="en-US" sz="2000" b="1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000" b="1">
                <a:solidFill>
                  <a:srgbClr val="FFCC00"/>
                </a:solidFill>
                <a:latin typeface="Arial" charset="0"/>
              </a:rPr>
              <a:t>1  </a:t>
            </a:r>
            <a:r>
              <a:rPr lang="en-US" sz="2000" b="1">
                <a:solidFill>
                  <a:schemeClr val="bg1"/>
                </a:solidFill>
                <a:latin typeface="Arial" charset="0"/>
              </a:rPr>
              <a:t>What Is Energy?</a:t>
            </a:r>
            <a:endParaRPr lang="en-US" sz="2000" b="1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1066800" y="1295400"/>
            <a:ext cx="7705725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sz="2800" b="1">
                <a:solidFill>
                  <a:srgbClr val="FFCC00"/>
                </a:solidFill>
                <a:latin typeface="Arial" charset="0"/>
              </a:rPr>
              <a:t>Kinetic Energy</a:t>
            </a:r>
            <a:endParaRPr lang="en-US" sz="2800">
              <a:solidFill>
                <a:srgbClr val="FFCC00"/>
              </a:solidFill>
              <a:latin typeface="Arial" charset="0"/>
            </a:endParaRPr>
          </a:p>
        </p:txBody>
      </p:sp>
      <p:pic>
        <p:nvPicPr>
          <p:cNvPr id="11279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</p:spPr>
      </p:pic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1219200" y="1676400"/>
            <a:ext cx="7315200" cy="3444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000" b="1">
              <a:solidFill>
                <a:schemeClr val="bg1"/>
              </a:solidFill>
              <a:latin typeface="Arial" charset="0"/>
            </a:endParaRPr>
          </a:p>
          <a:p>
            <a:endParaRPr lang="en-US" sz="2000" b="1">
              <a:solidFill>
                <a:schemeClr val="bg1"/>
              </a:solidFill>
              <a:latin typeface="Arial" charset="0"/>
            </a:endParaRPr>
          </a:p>
          <a:p>
            <a:r>
              <a:rPr lang="en-US" sz="2000" b="1">
                <a:solidFill>
                  <a:schemeClr val="bg1"/>
                </a:solidFill>
                <a:latin typeface="Arial" charset="0"/>
              </a:rPr>
              <a:t>Click below to watch the Visual Concept.</a:t>
            </a:r>
          </a:p>
          <a:p>
            <a:endParaRPr lang="en-US" sz="2000" b="1">
              <a:solidFill>
                <a:schemeClr val="bg1"/>
              </a:solidFill>
              <a:latin typeface="Arial" charset="0"/>
            </a:endParaRPr>
          </a:p>
          <a:p>
            <a:endParaRPr lang="en-US" sz="2000" b="1">
              <a:solidFill>
                <a:schemeClr val="bg1"/>
              </a:solidFill>
              <a:latin typeface="Arial" charset="0"/>
            </a:endParaRPr>
          </a:p>
          <a:p>
            <a:endParaRPr lang="en-US" sz="2000" b="1">
              <a:solidFill>
                <a:schemeClr val="bg1"/>
              </a:solidFill>
              <a:latin typeface="Arial" charset="0"/>
            </a:endParaRPr>
          </a:p>
          <a:p>
            <a:endParaRPr lang="en-US" sz="2000" b="1">
              <a:solidFill>
                <a:schemeClr val="bg1"/>
              </a:solidFill>
              <a:latin typeface="Arial" charset="0"/>
            </a:endParaRPr>
          </a:p>
          <a:p>
            <a:endParaRPr lang="en-US" sz="2000" b="1">
              <a:solidFill>
                <a:schemeClr val="bg1"/>
              </a:solidFill>
              <a:latin typeface="Arial" charset="0"/>
            </a:endParaRPr>
          </a:p>
          <a:p>
            <a:endParaRPr lang="en-US" sz="2000" b="1">
              <a:solidFill>
                <a:schemeClr val="bg1"/>
              </a:solidFill>
              <a:latin typeface="Arial" charset="0"/>
            </a:endParaRPr>
          </a:p>
          <a:p>
            <a:r>
              <a:rPr lang="en-US" sz="2000" b="1">
                <a:solidFill>
                  <a:schemeClr val="bg1"/>
                </a:solidFill>
                <a:latin typeface="Arial" charset="0"/>
              </a:rPr>
              <a:t>You may stop the video at any time by pressing </a:t>
            </a:r>
            <a:br>
              <a:rPr lang="en-US" sz="2000" b="1">
                <a:solidFill>
                  <a:schemeClr val="bg1"/>
                </a:solidFill>
                <a:latin typeface="Arial" charset="0"/>
              </a:rPr>
            </a:br>
            <a:r>
              <a:rPr lang="en-US" sz="2000" b="1">
                <a:solidFill>
                  <a:schemeClr val="bg1"/>
                </a:solidFill>
                <a:latin typeface="Arial" charset="0"/>
              </a:rPr>
              <a:t>the </a:t>
            </a:r>
            <a:r>
              <a:rPr lang="en-US" sz="2000" b="1">
                <a:solidFill>
                  <a:srgbClr val="FFCC00"/>
                </a:solidFill>
                <a:latin typeface="Arial" charset="0"/>
              </a:rPr>
              <a:t>Esc </a:t>
            </a:r>
            <a:r>
              <a:rPr lang="en-US" sz="2000" b="1">
                <a:solidFill>
                  <a:schemeClr val="bg1"/>
                </a:solidFill>
                <a:latin typeface="Arial" charset="0"/>
              </a:rPr>
              <a:t>key.</a:t>
            </a:r>
          </a:p>
        </p:txBody>
      </p:sp>
      <p:pic>
        <p:nvPicPr>
          <p:cNvPr id="11284" name="Picture 20">
            <a:hlinkClick r:id="rId5" action="ppaction://hlinkfile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4600" y="3200400"/>
            <a:ext cx="3676650" cy="806450"/>
          </a:xfrm>
          <a:prstGeom prst="rect">
            <a:avLst/>
          </a:prstGeom>
          <a:noFill/>
        </p:spPr>
      </p:pic>
      <p:sp>
        <p:nvSpPr>
          <p:cNvPr id="11285" name="Rectangle 21">
            <a:hlinkClick r:id="rId5" action="ppaction://hlinkfile"/>
          </p:cNvPr>
          <p:cNvSpPr>
            <a:spLocks noChangeArrowheads="1"/>
          </p:cNvSpPr>
          <p:nvPr/>
        </p:nvSpPr>
        <p:spPr bwMode="auto">
          <a:xfrm>
            <a:off x="2676525" y="3379788"/>
            <a:ext cx="335280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b="1">
                <a:solidFill>
                  <a:srgbClr val="000099"/>
                </a:solidFill>
                <a:latin typeface="Arial" charset="0"/>
                <a:hlinkClick r:id="rId5" action="ppaction://hlinkfile"/>
              </a:rPr>
              <a:t>Visual Concept</a:t>
            </a:r>
            <a:endParaRPr lang="en-US" sz="1800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993775" y="201613"/>
            <a:ext cx="212407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Arial" charset="0"/>
              </a:rPr>
              <a:t>Chapter M5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429000" y="152400"/>
            <a:ext cx="44958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CC00"/>
                </a:solidFill>
                <a:latin typeface="Arial" charset="0"/>
              </a:rPr>
              <a:t>Section</a:t>
            </a:r>
            <a:r>
              <a:rPr lang="en-US" sz="2000" b="1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000" b="1">
                <a:solidFill>
                  <a:srgbClr val="FFCC00"/>
                </a:solidFill>
                <a:latin typeface="Arial" charset="0"/>
              </a:rPr>
              <a:t>1  </a:t>
            </a:r>
            <a:r>
              <a:rPr lang="en-US" sz="2000" b="1">
                <a:solidFill>
                  <a:schemeClr val="bg1"/>
                </a:solidFill>
                <a:latin typeface="Arial" charset="0"/>
              </a:rPr>
              <a:t>What Is Energy?</a:t>
            </a:r>
          </a:p>
        </p:txBody>
      </p:sp>
      <p:pic>
        <p:nvPicPr>
          <p:cNvPr id="10254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975" y="1392238"/>
            <a:ext cx="7696200" cy="4264025"/>
          </a:xfrm>
          <a:prstGeom prst="rect">
            <a:avLst/>
          </a:prstGeom>
          <a:noFill/>
        </p:spPr>
      </p:pic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993775" y="201613"/>
            <a:ext cx="212407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Arial" charset="0"/>
              </a:rPr>
              <a:t>Chapter M5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</p:spPr>
      </p:pic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429000" y="152400"/>
            <a:ext cx="4343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CC00"/>
                </a:solidFill>
                <a:latin typeface="Arial" charset="0"/>
              </a:rPr>
              <a:t>Section</a:t>
            </a:r>
            <a:r>
              <a:rPr lang="en-US" sz="2000" b="1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000" b="1">
                <a:solidFill>
                  <a:srgbClr val="FFCC00"/>
                </a:solidFill>
                <a:latin typeface="Arial" charset="0"/>
              </a:rPr>
              <a:t>1  </a:t>
            </a:r>
            <a:r>
              <a:rPr lang="en-US" sz="2000" b="1">
                <a:solidFill>
                  <a:schemeClr val="bg1"/>
                </a:solidFill>
                <a:latin typeface="Arial" charset="0"/>
              </a:rPr>
              <a:t>What Is Energy?</a:t>
            </a:r>
            <a:endParaRPr lang="en-US" sz="2000" b="1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1066800" y="1835150"/>
            <a:ext cx="7705725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sz="2800" b="1" dirty="0">
                <a:solidFill>
                  <a:srgbClr val="FFCC00"/>
                </a:solidFill>
                <a:latin typeface="Arial" charset="0"/>
              </a:rPr>
              <a:t>Potential Energy</a:t>
            </a:r>
            <a:endParaRPr lang="en-US" sz="2800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990600" y="2667000"/>
            <a:ext cx="7620000" cy="2305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buClr>
                <a:srgbClr val="FFCC00"/>
              </a:buClr>
              <a:buFontTx/>
              <a:buChar char="•"/>
            </a:pPr>
            <a:r>
              <a:rPr lang="en-US" dirty="0">
                <a:latin typeface="Arial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Potential energy is the energy an object has because of its </a:t>
            </a:r>
            <a:r>
              <a:rPr lang="en-US" u="sng" dirty="0">
                <a:solidFill>
                  <a:srgbClr val="FFFF00"/>
                </a:solidFill>
                <a:latin typeface="Arial" charset="0"/>
              </a:rPr>
              <a:t>position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.</a:t>
            </a:r>
          </a:p>
          <a:p>
            <a:pPr>
              <a:buClr>
                <a:srgbClr val="FFCC00"/>
              </a:buClr>
              <a:buFontTx/>
              <a:buChar char="•"/>
            </a:pP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Gravitational Potential Energy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 The amount of gravitational potential energy that an object has depends on its </a:t>
            </a:r>
            <a:r>
              <a:rPr lang="en-US" u="sng" dirty="0">
                <a:solidFill>
                  <a:srgbClr val="FFFF00"/>
                </a:solidFill>
                <a:latin typeface="Arial" charset="0"/>
              </a:rPr>
              <a:t>weight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and its </a:t>
            </a:r>
            <a:r>
              <a:rPr lang="en-US" u="sng" dirty="0">
                <a:solidFill>
                  <a:srgbClr val="FFFF00"/>
                </a:solidFill>
                <a:latin typeface="Arial" charset="0"/>
              </a:rPr>
              <a:t>height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.</a:t>
            </a:r>
            <a:endParaRPr lang="en-US" b="1" dirty="0">
              <a:latin typeface="Arial" charset="0"/>
            </a:endParaRPr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993775" y="201613"/>
            <a:ext cx="212407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Arial" charset="0"/>
              </a:rPr>
              <a:t>Chapter M5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</p:spPr>
      </p:pic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429000" y="152400"/>
            <a:ext cx="4343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CC00"/>
                </a:solidFill>
                <a:latin typeface="Arial" charset="0"/>
              </a:rPr>
              <a:t>Section</a:t>
            </a:r>
            <a:r>
              <a:rPr lang="en-US" sz="2000" b="1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000" b="1">
                <a:solidFill>
                  <a:srgbClr val="FFCC00"/>
                </a:solidFill>
                <a:latin typeface="Arial" charset="0"/>
              </a:rPr>
              <a:t>1  </a:t>
            </a:r>
            <a:r>
              <a:rPr lang="en-US" sz="2000" b="1">
                <a:solidFill>
                  <a:schemeClr val="bg1"/>
                </a:solidFill>
                <a:latin typeface="Arial" charset="0"/>
              </a:rPr>
              <a:t>What Is Energy?</a:t>
            </a:r>
            <a:endParaRPr lang="en-US" sz="2000" b="1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1057275" y="1752600"/>
            <a:ext cx="7705725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sz="2800" b="1">
                <a:solidFill>
                  <a:srgbClr val="FFCC00"/>
                </a:solidFill>
                <a:latin typeface="Arial" charset="0"/>
              </a:rPr>
              <a:t>Potential Energy,</a:t>
            </a:r>
            <a:r>
              <a:rPr lang="en-US" sz="2800" i="1">
                <a:solidFill>
                  <a:srgbClr val="FFCC00"/>
                </a:solidFill>
                <a:latin typeface="Arial" charset="0"/>
              </a:rPr>
              <a:t> continued</a:t>
            </a:r>
            <a:endParaRPr lang="en-US" sz="280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1057275" y="2514600"/>
            <a:ext cx="7620000" cy="2305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buClr>
                <a:srgbClr val="FFCC00"/>
              </a:buClr>
              <a:buFontTx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The equation to find gravitational potential energy is:</a:t>
            </a:r>
          </a:p>
          <a:p>
            <a:pPr>
              <a:buClr>
                <a:srgbClr val="FFCC00"/>
              </a:buClr>
              <a:buFontTx/>
              <a:buChar char="•"/>
            </a:pP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 algn="ctr">
              <a:buClr>
                <a:srgbClr val="FFCC00"/>
              </a:buClr>
            </a:pPr>
            <a:r>
              <a:rPr lang="en-US" i="1" dirty="0">
                <a:solidFill>
                  <a:schemeClr val="bg1"/>
                </a:solidFill>
                <a:latin typeface="Arial" charset="0"/>
              </a:rPr>
              <a:t>gravitational potential energy </a:t>
            </a:r>
            <a:r>
              <a:rPr lang="en-US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</a:t>
            </a:r>
            <a:r>
              <a:rPr lang="en-US" i="1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i="1" u="sng" dirty="0">
                <a:solidFill>
                  <a:srgbClr val="FFFF00"/>
                </a:solidFill>
                <a:latin typeface="Arial" charset="0"/>
                <a:sym typeface="Symbol" pitchFamily="18" charset="2"/>
              </a:rPr>
              <a:t>weight </a:t>
            </a:r>
            <a:r>
              <a:rPr lang="en-US" u="sng" dirty="0">
                <a:solidFill>
                  <a:srgbClr val="FFFF00"/>
                </a:solidFill>
                <a:latin typeface="Arial" charset="0"/>
                <a:sym typeface="Symbol" pitchFamily="18" charset="2"/>
              </a:rPr>
              <a:t></a:t>
            </a:r>
            <a:r>
              <a:rPr lang="en-US" i="1" u="sng" dirty="0">
                <a:solidFill>
                  <a:srgbClr val="FFFF00"/>
                </a:solidFill>
                <a:latin typeface="Arial" charset="0"/>
                <a:sym typeface="Symbol" pitchFamily="18" charset="2"/>
              </a:rPr>
              <a:t> height</a:t>
            </a:r>
            <a:endParaRPr lang="en-US" u="sng" dirty="0">
              <a:solidFill>
                <a:srgbClr val="FFFF00"/>
              </a:solidFill>
              <a:latin typeface="Arial" charset="0"/>
            </a:endParaRPr>
          </a:p>
          <a:p>
            <a:pPr>
              <a:buClr>
                <a:srgbClr val="FFCC00"/>
              </a:buClr>
              <a:buFontTx/>
              <a:buChar char="•"/>
            </a:pP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 Gravitational potential energy is equal to the amount of work done on an object to </a:t>
            </a:r>
            <a:r>
              <a:rPr lang="en-US" u="sng" dirty="0">
                <a:solidFill>
                  <a:srgbClr val="FFFF00"/>
                </a:solidFill>
                <a:latin typeface="Arial" charset="0"/>
              </a:rPr>
              <a:t>lift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it a certain height.</a:t>
            </a:r>
            <a:endParaRPr lang="en-US" b="1" dirty="0">
              <a:latin typeface="Arial" charset="0"/>
            </a:endParaRP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993775" y="201613"/>
            <a:ext cx="212407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Arial" charset="0"/>
              </a:rPr>
              <a:t>Chapter M5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2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3429000" y="152400"/>
            <a:ext cx="44958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CC00"/>
                </a:solidFill>
                <a:latin typeface="Arial" charset="0"/>
              </a:rPr>
              <a:t>Section</a:t>
            </a:r>
            <a:r>
              <a:rPr lang="en-US" sz="2000" b="1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000" b="1">
                <a:solidFill>
                  <a:srgbClr val="FFCC00"/>
                </a:solidFill>
                <a:latin typeface="Arial" charset="0"/>
              </a:rPr>
              <a:t>1  </a:t>
            </a:r>
            <a:r>
              <a:rPr lang="en-US" sz="2000" b="1">
                <a:solidFill>
                  <a:schemeClr val="bg1"/>
                </a:solidFill>
                <a:latin typeface="Arial" charset="0"/>
              </a:rPr>
              <a:t>What Is Energy?</a:t>
            </a:r>
          </a:p>
        </p:txBody>
      </p:sp>
      <p:pic>
        <p:nvPicPr>
          <p:cNvPr id="16398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3" y="1676400"/>
            <a:ext cx="7848600" cy="3481388"/>
          </a:xfrm>
          <a:prstGeom prst="rect">
            <a:avLst/>
          </a:prstGeom>
          <a:noFill/>
        </p:spPr>
      </p:pic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993775" y="201613"/>
            <a:ext cx="212407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Arial" charset="0"/>
              </a:rPr>
              <a:t>Chapter M5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</p:spPr>
      </p:pic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429000" y="152400"/>
            <a:ext cx="4343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CC00"/>
                </a:solidFill>
                <a:latin typeface="Arial" charset="0"/>
              </a:rPr>
              <a:t>Section</a:t>
            </a:r>
            <a:r>
              <a:rPr lang="en-US" sz="2000" b="1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000" b="1">
                <a:solidFill>
                  <a:srgbClr val="FFCC00"/>
                </a:solidFill>
                <a:latin typeface="Arial" charset="0"/>
              </a:rPr>
              <a:t>1  </a:t>
            </a:r>
            <a:r>
              <a:rPr lang="en-US" sz="2000" b="1">
                <a:solidFill>
                  <a:schemeClr val="bg1"/>
                </a:solidFill>
                <a:latin typeface="Arial" charset="0"/>
              </a:rPr>
              <a:t>What Is Energy?</a:t>
            </a:r>
            <a:endParaRPr lang="en-US" sz="2000" b="1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1057275" y="1638300"/>
            <a:ext cx="7705725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sz="2800" b="1">
                <a:solidFill>
                  <a:srgbClr val="FFCC00"/>
                </a:solidFill>
                <a:latin typeface="Arial" charset="0"/>
              </a:rPr>
              <a:t>Potential Energy,</a:t>
            </a:r>
            <a:r>
              <a:rPr lang="en-US" sz="2800" i="1">
                <a:solidFill>
                  <a:srgbClr val="FFCC00"/>
                </a:solidFill>
                <a:latin typeface="Arial" charset="0"/>
              </a:rPr>
              <a:t> continued</a:t>
            </a:r>
            <a:endParaRPr lang="en-US" sz="280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1057275" y="2400300"/>
            <a:ext cx="7391400" cy="30444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buClr>
                <a:srgbClr val="FFCC00"/>
              </a:buClr>
              <a:buFontTx/>
              <a:buChar char="•"/>
            </a:pPr>
            <a:r>
              <a:rPr lang="en-US" dirty="0">
                <a:latin typeface="Arial" charset="0"/>
              </a:rPr>
              <a:t> </a:t>
            </a:r>
            <a:r>
              <a:rPr lang="en-US" b="1" dirty="0">
                <a:solidFill>
                  <a:srgbClr val="FFCC00"/>
                </a:solidFill>
                <a:latin typeface="Arial" charset="0"/>
              </a:rPr>
              <a:t>Height Above What?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 When you find out an object’s gravitational potential energy, the “</a:t>
            </a:r>
            <a:r>
              <a:rPr lang="en-US" u="sng" dirty="0">
                <a:solidFill>
                  <a:srgbClr val="FFFF00"/>
                </a:solidFill>
                <a:latin typeface="Arial" charset="0"/>
              </a:rPr>
              <a:t>ground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” that you measure the object’s height from depends on where it is.</a:t>
            </a:r>
          </a:p>
          <a:p>
            <a:pPr>
              <a:buClr>
                <a:srgbClr val="FFCC00"/>
              </a:buClr>
              <a:buFontTx/>
              <a:buChar char="•"/>
            </a:pP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 The height you use in calculating gravitational potential energy is a measure of how </a:t>
            </a:r>
            <a:r>
              <a:rPr lang="en-US" u="sng" dirty="0">
                <a:solidFill>
                  <a:srgbClr val="FFFF00"/>
                </a:solidFill>
                <a:latin typeface="Arial" charset="0"/>
              </a:rPr>
              <a:t>far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an object has to fall.</a:t>
            </a:r>
            <a:endParaRPr lang="en-US" b="1" dirty="0">
              <a:latin typeface="Arial" charset="0"/>
            </a:endParaRP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993775" y="201613"/>
            <a:ext cx="212407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Arial" charset="0"/>
              </a:rPr>
              <a:t>Chapter M5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RWslidemaster">
  <a:themeElements>
    <a:clrScheme name="HRWslide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RWslidemaster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HRWslide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Wslide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Wslide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Wslide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Wslide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Wslide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Wslide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Wslide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Wslide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Wslide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Wslide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Wslide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HSTwhitebkg">
  <a:themeElements>
    <a:clrScheme name="HSTwhitebk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STwhitebkg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HSTwhitebk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STwhitebk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STwhitebk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STwhitebk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STwhitebk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STwhitebk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STwhitebk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STwhitebk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STwhitebk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STwhitebk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STwhitebk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STwhitebk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0799"/>
    </a:hlink>
    <a:folHlink>
      <a:srgbClr val="000C8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X:Templates:My Templates:HSTwhitebkg.pot</Template>
  <TotalTime>779</TotalTime>
  <Words>775</Words>
  <Application>Microsoft Office PowerPoint</Application>
  <PresentationFormat>On-screen Show (4:3)</PresentationFormat>
  <Paragraphs>137</Paragraphs>
  <Slides>16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  <vt:variant>
        <vt:lpstr>Custom Shows</vt:lpstr>
      </vt:variant>
      <vt:variant>
        <vt:i4>13</vt:i4>
      </vt:variant>
    </vt:vector>
  </HeadingPairs>
  <TitlesOfParts>
    <vt:vector size="31" baseType="lpstr">
      <vt:lpstr>HRWslidemaster</vt:lpstr>
      <vt:lpstr>HSTwhitebkg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chapter</vt:lpstr>
      <vt:lpstr>bellringers</vt:lpstr>
      <vt:lpstr>transparencies</vt:lpstr>
      <vt:lpstr>stp</vt:lpstr>
      <vt:lpstr>ENG sect 1</vt:lpstr>
      <vt:lpstr>ENG sect 2</vt:lpstr>
      <vt:lpstr>ENG sect 3</vt:lpstr>
      <vt:lpstr>ENG sect 4</vt:lpstr>
      <vt:lpstr>VisCon</vt:lpstr>
      <vt:lpstr>ImageMath</vt:lpstr>
      <vt:lpstr>Multi CNN</vt:lpstr>
      <vt:lpstr>Ch Menu</vt:lpstr>
      <vt:lpstr>Resources</vt:lpstr>
    </vt:vector>
  </TitlesOfParts>
  <Company>HRW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Prescott</dc:creator>
  <cp:lastModifiedBy>moyer.rich</cp:lastModifiedBy>
  <cp:revision>114</cp:revision>
  <dcterms:created xsi:type="dcterms:W3CDTF">2004-07-12T16:06:10Z</dcterms:created>
  <dcterms:modified xsi:type="dcterms:W3CDTF">2016-01-31T15:19:33Z</dcterms:modified>
</cp:coreProperties>
</file>